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3"/>
  </p:notesMasterIdLst>
  <p:handoutMasterIdLst>
    <p:handoutMasterId r:id="rId32"/>
  </p:handoutMasterIdLst>
  <p:sldIdLst>
    <p:sldId id="257" r:id="rId3"/>
    <p:sldId id="258" r:id="rId4"/>
    <p:sldId id="259" r:id="rId5"/>
    <p:sldId id="270" r:id="rId6"/>
    <p:sldId id="288" r:id="rId7"/>
    <p:sldId id="287" r:id="rId8"/>
    <p:sldId id="289" r:id="rId9"/>
    <p:sldId id="290" r:id="rId10"/>
    <p:sldId id="291" r:id="rId11"/>
    <p:sldId id="292" r:id="rId12"/>
    <p:sldId id="294" r:id="rId14"/>
    <p:sldId id="296" r:id="rId15"/>
    <p:sldId id="295" r:id="rId16"/>
    <p:sldId id="293" r:id="rId17"/>
    <p:sldId id="300" r:id="rId18"/>
    <p:sldId id="297" r:id="rId19"/>
    <p:sldId id="301" r:id="rId20"/>
    <p:sldId id="307" r:id="rId21"/>
    <p:sldId id="298" r:id="rId22"/>
    <p:sldId id="299" r:id="rId23"/>
    <p:sldId id="302" r:id="rId24"/>
    <p:sldId id="303" r:id="rId25"/>
    <p:sldId id="308" r:id="rId26"/>
    <p:sldId id="282" r:id="rId27"/>
    <p:sldId id="306" r:id="rId28"/>
    <p:sldId id="309" r:id="rId29"/>
    <p:sldId id="310" r:id="rId30"/>
    <p:sldId id="261" r:id="rId31"/>
  </p:sldIdLst>
  <p:sldSz cx="12192000" cy="6858000"/>
  <p:notesSz cx="6858000" cy="9144000"/>
  <p:embeddedFontLst>
    <p:embeddedFont>
      <p:font typeface="Calibri" panose="020F0502020204030204" charset="0"/>
      <p:regular r:id="rId36"/>
      <p:bold r:id="rId37"/>
      <p:italic r:id="rId38"/>
      <p:bold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003BA3"/>
    <a:srgbClr val="1740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0" autoAdjust="0"/>
    <p:restoredTop sz="94660"/>
  </p:normalViewPr>
  <p:slideViewPr>
    <p:cSldViewPr snapToGrid="0" showGuides="1">
      <p:cViewPr varScale="1">
        <p:scale>
          <a:sx n="66" d="100"/>
          <a:sy n="66" d="100"/>
        </p:scale>
        <p:origin x="40" y="10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57.xml"/><Relationship Id="rId4" Type="http://schemas.openxmlformats.org/officeDocument/2006/relationships/slide" Target="slides/slide2.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文本框 3"/>
          <p:cNvSpPr txBox="1"/>
          <p:nvPr userDrawn="1"/>
        </p:nvSpPr>
        <p:spPr>
          <a:xfrm>
            <a:off x="11665585" y="6536690"/>
            <a:ext cx="526415" cy="288290"/>
          </a:xfrm>
          <a:prstGeom prst="rect">
            <a:avLst/>
          </a:prstGeom>
          <a:noFill/>
        </p:spPr>
        <p:txBody>
          <a:bodyPr wrap="square" rtlCol="0">
            <a:noAutofit/>
          </a:bodyPr>
          <a:p>
            <a:fld id="{9A0DB2DC-4C9A-4742-B13C-FB6460FD3503}"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dt="0"/>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descr="碗里&#10;&#10;低可信度描述已自动生成"/>
          <p:cNvPicPr>
            <a:picLocks noChangeAspect="1"/>
          </p:cNvPicPr>
          <p:nvPr userDrawn="1"/>
        </p:nvPicPr>
        <p:blipFill>
          <a:blip r:embed="rId6">
            <a:alphaModFix amt="20000"/>
            <a:extLst>
              <a:ext uri="{28A0092B-C50C-407E-A947-70E740481C1C}">
                <a14:useLocalDpi xmlns:a14="http://schemas.microsoft.com/office/drawing/2010/main" val="0"/>
              </a:ext>
            </a:extLst>
          </a:blip>
          <a:srcRect l="41590" b="43467"/>
          <a:stretch>
            <a:fillRect/>
          </a:stretch>
        </p:blipFill>
        <p:spPr>
          <a:xfrm>
            <a:off x="1"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4" name="文本框 3"/>
          <p:cNvSpPr txBox="1"/>
          <p:nvPr userDrawn="1"/>
        </p:nvSpPr>
        <p:spPr>
          <a:xfrm>
            <a:off x="11665585" y="6536690"/>
            <a:ext cx="526415" cy="288290"/>
          </a:xfrm>
          <a:prstGeom prst="rect">
            <a:avLst/>
          </a:prstGeom>
          <a:noFill/>
        </p:spPr>
        <p:txBody>
          <a:bodyPr wrap="square" rtlCol="0">
            <a:noAutofit/>
          </a:bodyPr>
          <a:p>
            <a:fld id="{9A0DB2DC-4C9A-4742-B13C-FB6460FD3503}"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p14:dur="500"/>
    </mc:Choice>
    <mc:Fallback>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30.xml"/><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9" Type="http://schemas.openxmlformats.org/officeDocument/2006/relationships/slideLayout" Target="../slideLayouts/slideLayout5.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tags" Target="../tags/tag35.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5.xml"/><Relationship Id="rId5" Type="http://schemas.openxmlformats.org/officeDocument/2006/relationships/tags" Target="../tags/tag3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7" Type="http://schemas.openxmlformats.org/officeDocument/2006/relationships/slideLayout" Target="../slideLayouts/slideLayout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6.png"/><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7.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hyperlink" Target="http://dx.doi.org/10.2312/evs.20191178" TargetMode="External"/><Relationship Id="rId7" Type="http://schemas.openxmlformats.org/officeDocument/2006/relationships/tags" Target="../tags/tag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tags" Target="../tags/tag23.xml"/><Relationship Id="rId2" Type="http://schemas.openxmlformats.org/officeDocument/2006/relationships/tags" Target="../tags/tag22.xml"/><Relationship Id="rId10" Type="http://schemas.openxmlformats.org/officeDocument/2006/relationships/slideLayout" Target="../slideLayouts/slideLayout5.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10800000" flipV="1">
            <a:off x="8128000" y="441960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11" name="矩形 10"/>
          <p:cNvSpPr/>
          <p:nvPr/>
        </p:nvSpPr>
        <p:spPr>
          <a:xfrm>
            <a:off x="1257300" y="641350"/>
            <a:ext cx="9677400" cy="557530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nvGrpSpPr>
          <p:cNvPr id="26" name="组合 25"/>
          <p:cNvGrpSpPr/>
          <p:nvPr/>
        </p:nvGrpSpPr>
        <p:grpSpPr>
          <a:xfrm>
            <a:off x="1681113" y="2015338"/>
            <a:ext cx="9253320" cy="4062729"/>
            <a:chOff x="1681113" y="1815465"/>
            <a:chExt cx="9253320" cy="4062729"/>
          </a:xfrm>
        </p:grpSpPr>
        <p:sp>
          <p:nvSpPr>
            <p:cNvPr id="13" name="文本框 12"/>
            <p:cNvSpPr txBox="1"/>
            <p:nvPr/>
          </p:nvSpPr>
          <p:spPr>
            <a:xfrm>
              <a:off x="1681113" y="1815465"/>
              <a:ext cx="8829675" cy="2150110"/>
            </a:xfrm>
            <a:prstGeom prst="rect">
              <a:avLst/>
            </a:prstGeom>
            <a:noFill/>
          </p:spPr>
          <p:txBody>
            <a:bodyPr wrap="square" rtlCol="0">
              <a:noAutofit/>
            </a:bodyPr>
            <a:lstStyle>
              <a:defPPr>
                <a:defRPr lang="zh-CN"/>
              </a:defPPr>
              <a:lvl1pPr>
                <a:defRPr sz="4800" b="1">
                  <a:gradFill>
                    <a:gsLst>
                      <a:gs pos="85000">
                        <a:srgbClr val="E57F60"/>
                      </a:gs>
                      <a:gs pos="0">
                        <a:srgbClr val="B9031E"/>
                      </a:gs>
                      <a:gs pos="100000">
                        <a:srgbClr val="FADB7E"/>
                      </a:gs>
                    </a:gsLst>
                    <a:lin ang="5400000" scaled="1"/>
                  </a:gradFill>
                  <a:latin typeface="汉仪长宋简" panose="02010600000101010101" pitchFamily="2" charset="-122"/>
                  <a:ea typeface="汉仪长宋简" panose="02010600000101010101" pitchFamily="2" charset="-122"/>
                  <a:cs typeface="阿里巴巴普惠体 B" panose="00020600040101010101" pitchFamily="18" charset="-122"/>
                </a:defRPr>
              </a:lvl1pPr>
            </a:lstStyle>
            <a:p>
              <a:pPr algn="ctr">
                <a:lnSpc>
                  <a:spcPct val="150000"/>
                </a:lnSpc>
              </a:pPr>
              <a:r>
                <a:rPr lang="en-US" altLang="zh-CN" sz="2800" b="0">
                  <a:solidFill>
                    <a:schemeClr val="tx1"/>
                  </a:solidFill>
                  <a:latin typeface="Calibri" panose="020F0502020204030204" charset="0"/>
                  <a:ea typeface="+mn-ea"/>
                  <a:cs typeface="Calibri" panose="020F0502020204030204" charset="0"/>
                  <a:sym typeface="+mn-lt"/>
                </a:rPr>
                <a:t>Research on Technology Evolution Analysis Method from the “Problem-Solution-Effect” (PSE) Three-Dimensional Perspective </a:t>
              </a:r>
              <a:endParaRPr lang="en-US" altLang="zh-CN" sz="2800" b="0" dirty="0">
                <a:solidFill>
                  <a:schemeClr val="tx1"/>
                </a:solidFill>
                <a:latin typeface="Calibri" panose="020F0502020204030204" charset="0"/>
                <a:ea typeface="+mn-ea"/>
                <a:cs typeface="Calibri" panose="020F0502020204030204" charset="0"/>
                <a:sym typeface="+mn-lt"/>
              </a:endParaRPr>
            </a:p>
          </p:txBody>
        </p:sp>
        <p:grpSp>
          <p:nvGrpSpPr>
            <p:cNvPr id="15" name="组合 14"/>
            <p:cNvGrpSpPr/>
            <p:nvPr/>
          </p:nvGrpSpPr>
          <p:grpSpPr>
            <a:xfrm>
              <a:off x="3245606" y="4282439"/>
              <a:ext cx="7688827" cy="1595755"/>
              <a:chOff x="3172347" y="4155439"/>
              <a:chExt cx="7688827" cy="1595755"/>
            </a:xfrm>
          </p:grpSpPr>
          <p:grpSp>
            <p:nvGrpSpPr>
              <p:cNvPr id="16" name="组合 15"/>
              <p:cNvGrpSpPr/>
              <p:nvPr/>
            </p:nvGrpSpPr>
            <p:grpSpPr>
              <a:xfrm>
                <a:off x="3172347" y="4155439"/>
                <a:ext cx="3834765" cy="1595755"/>
                <a:chOff x="3172347" y="4155439"/>
                <a:chExt cx="3834765" cy="1595755"/>
              </a:xfrm>
            </p:grpSpPr>
            <p:grpSp>
              <p:nvGrpSpPr>
                <p:cNvPr id="22" name="组合 21"/>
                <p:cNvGrpSpPr/>
                <p:nvPr/>
              </p:nvGrpSpPr>
              <p:grpSpPr>
                <a:xfrm>
                  <a:off x="3172347" y="4155439"/>
                  <a:ext cx="3834765" cy="1595755"/>
                  <a:chOff x="-446752" y="-1879601"/>
                  <a:chExt cx="3834765" cy="1595755"/>
                </a:xfrm>
              </p:grpSpPr>
              <p:sp>
                <p:nvSpPr>
                  <p:cNvPr id="24" name="椭圆 23"/>
                  <p:cNvSpPr/>
                  <p:nvPr/>
                </p:nvSpPr>
                <p:spPr>
                  <a:xfrm flipV="1">
                    <a:off x="-446752" y="-1827525"/>
                    <a:ext cx="284480" cy="284480"/>
                  </a:xfrm>
                  <a:prstGeom prst="ellips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F4983"/>
                      </a:solidFill>
                      <a:latin typeface="Calibri" panose="020F0502020204030204" charset="0"/>
                      <a:cs typeface="Calibri" panose="020F0502020204030204" charset="0"/>
                      <a:sym typeface="+mn-lt"/>
                    </a:endParaRPr>
                  </a:p>
                </p:txBody>
              </p:sp>
              <p:sp>
                <p:nvSpPr>
                  <p:cNvPr id="25" name="文本框 24"/>
                  <p:cNvSpPr txBox="1"/>
                  <p:nvPr/>
                </p:nvSpPr>
                <p:spPr>
                  <a:xfrm>
                    <a:off x="-162272" y="-1879601"/>
                    <a:ext cx="3550285" cy="1595755"/>
                  </a:xfrm>
                  <a:prstGeom prst="rect">
                    <a:avLst/>
                  </a:prstGeom>
                  <a:noFill/>
                </p:spPr>
                <p:txBody>
                  <a:bodyPr wrap="square" rtlCol="0">
                    <a:noAutofit/>
                  </a:bodyPr>
                  <a:lstStyle/>
                  <a:p>
                    <a:r>
                      <a:rPr lang="en-US" altLang="zh-CN">
                        <a:solidFill>
                          <a:srgbClr val="003BA3"/>
                        </a:solidFill>
                        <a:latin typeface="Calibri" panose="020F0502020204030204" charset="0"/>
                        <a:cs typeface="Calibri" panose="020F0502020204030204" charset="0"/>
                        <a:sym typeface="+mn-lt"/>
                      </a:rPr>
                      <a:t>Reporter: Zhanyi Zhao</a:t>
                    </a:r>
                    <a:endParaRPr lang="en-US" altLang="zh-CN">
                      <a:solidFill>
                        <a:srgbClr val="003BA3"/>
                      </a:solidFill>
                      <a:latin typeface="Calibri" panose="020F0502020204030204" charset="0"/>
                      <a:cs typeface="Calibri" panose="020F0502020204030204" charset="0"/>
                      <a:sym typeface="+mn-lt"/>
                    </a:endParaRPr>
                  </a:p>
                  <a:p>
                    <a:r>
                      <a:rPr lang="en-US" altLang="zh-CN" dirty="0">
                        <a:solidFill>
                          <a:srgbClr val="003BA3"/>
                        </a:solidFill>
                        <a:latin typeface="Calibri" panose="020F0502020204030204" charset="0"/>
                        <a:cs typeface="Calibri" panose="020F0502020204030204" charset="0"/>
                        <a:sym typeface="+mn-lt"/>
                      </a:rPr>
                      <a:t>Institution:</a:t>
                    </a:r>
                    <a:endParaRPr lang="en-US" altLang="zh-CN" dirty="0">
                      <a:solidFill>
                        <a:srgbClr val="003BA3"/>
                      </a:solidFill>
                      <a:latin typeface="Calibri" panose="020F0502020204030204" charset="0"/>
                      <a:cs typeface="Calibri" panose="020F0502020204030204" charset="0"/>
                      <a:sym typeface="+mn-lt"/>
                    </a:endParaRPr>
                  </a:p>
                  <a:p>
                    <a:r>
                      <a:rPr lang="en-US" altLang="zh-CN" dirty="0">
                        <a:solidFill>
                          <a:srgbClr val="003BA3"/>
                        </a:solidFill>
                        <a:latin typeface="Calibri" panose="020F0502020204030204" charset="0"/>
                        <a:cs typeface="Calibri" panose="020F0502020204030204" charset="0"/>
                        <a:sym typeface="+mn-lt"/>
                      </a:rPr>
                      <a:t>IP Research Department, </a:t>
                    </a:r>
                    <a:endParaRPr lang="en-US" altLang="zh-CN" dirty="0">
                      <a:solidFill>
                        <a:srgbClr val="003BA3"/>
                      </a:solidFill>
                      <a:latin typeface="Calibri" panose="020F0502020204030204" charset="0"/>
                      <a:cs typeface="Calibri" panose="020F0502020204030204" charset="0"/>
                      <a:sym typeface="+mn-lt"/>
                    </a:endParaRPr>
                  </a:p>
                  <a:p>
                    <a:r>
                      <a:rPr lang="en-US" altLang="zh-CN" dirty="0">
                        <a:solidFill>
                          <a:srgbClr val="003BA3"/>
                        </a:solidFill>
                        <a:latin typeface="Calibri" panose="020F0502020204030204" charset="0"/>
                        <a:cs typeface="Calibri" panose="020F0502020204030204" charset="0"/>
                        <a:sym typeface="+mn-lt"/>
                      </a:rPr>
                      <a:t>National Science Library, </a:t>
                    </a:r>
                    <a:endParaRPr lang="en-US" altLang="zh-CN" dirty="0">
                      <a:solidFill>
                        <a:srgbClr val="003BA3"/>
                      </a:solidFill>
                      <a:latin typeface="Calibri" panose="020F0502020204030204" charset="0"/>
                      <a:cs typeface="Calibri" panose="020F0502020204030204" charset="0"/>
                      <a:sym typeface="+mn-lt"/>
                    </a:endParaRPr>
                  </a:p>
                  <a:p>
                    <a:r>
                      <a:rPr lang="en-US" altLang="zh-CN" dirty="0">
                        <a:solidFill>
                          <a:srgbClr val="003BA3"/>
                        </a:solidFill>
                        <a:latin typeface="Calibri" panose="020F0502020204030204" charset="0"/>
                        <a:cs typeface="Calibri" panose="020F0502020204030204" charset="0"/>
                        <a:sym typeface="+mn-lt"/>
                      </a:rPr>
                      <a:t>Chinese Academy of Sciences(CAS)</a:t>
                    </a:r>
                    <a:endParaRPr lang="en-US" altLang="zh-CN" dirty="0">
                      <a:solidFill>
                        <a:srgbClr val="003BA3"/>
                      </a:solidFill>
                      <a:latin typeface="Calibri" panose="020F0502020204030204" charset="0"/>
                      <a:cs typeface="Calibri" panose="020F0502020204030204" charset="0"/>
                      <a:sym typeface="+mn-lt"/>
                    </a:endParaRPr>
                  </a:p>
                  <a:p>
                    <a:endParaRPr lang="en-US" altLang="zh-CN" dirty="0">
                      <a:solidFill>
                        <a:srgbClr val="003BA3"/>
                      </a:solidFill>
                      <a:latin typeface="Calibri" panose="020F0502020204030204" charset="0"/>
                      <a:cs typeface="Calibri" panose="020F0502020204030204" charset="0"/>
                      <a:sym typeface="+mn-lt"/>
                    </a:endParaRPr>
                  </a:p>
                </p:txBody>
              </p:sp>
            </p:grpSp>
            <p:sp>
              <p:nvSpPr>
                <p:cNvPr id="23" name="working-man-with-a-bow-and-a-hat_57080"/>
                <p:cNvSpPr>
                  <a:spLocks noChangeAspect="1"/>
                </p:cNvSpPr>
                <p:nvPr/>
              </p:nvSpPr>
              <p:spPr bwMode="auto">
                <a:xfrm>
                  <a:off x="3251026" y="4271434"/>
                  <a:ext cx="123854" cy="143934"/>
                </a:xfrm>
                <a:custGeom>
                  <a:avLst/>
                  <a:gdLst>
                    <a:gd name="connsiteX0" fmla="*/ 176656 w 521831"/>
                    <a:gd name="connsiteY0" fmla="*/ 380983 h 606439"/>
                    <a:gd name="connsiteX1" fmla="*/ 186943 w 521831"/>
                    <a:gd name="connsiteY1" fmla="*/ 387521 h 606439"/>
                    <a:gd name="connsiteX2" fmla="*/ 260916 w 521831"/>
                    <a:gd name="connsiteY2" fmla="*/ 497073 h 606439"/>
                    <a:gd name="connsiteX3" fmla="*/ 334888 w 521831"/>
                    <a:gd name="connsiteY3" fmla="*/ 387521 h 606439"/>
                    <a:gd name="connsiteX4" fmla="*/ 345082 w 521831"/>
                    <a:gd name="connsiteY4" fmla="*/ 380983 h 606439"/>
                    <a:gd name="connsiteX5" fmla="*/ 350786 w 521831"/>
                    <a:gd name="connsiteY5" fmla="*/ 382571 h 606439"/>
                    <a:gd name="connsiteX6" fmla="*/ 416530 w 521831"/>
                    <a:gd name="connsiteY6" fmla="*/ 416286 h 606439"/>
                    <a:gd name="connsiteX7" fmla="*/ 521831 w 521831"/>
                    <a:gd name="connsiteY7" fmla="*/ 487267 h 606439"/>
                    <a:gd name="connsiteX8" fmla="*/ 521831 w 521831"/>
                    <a:gd name="connsiteY8" fmla="*/ 606439 h 606439"/>
                    <a:gd name="connsiteX9" fmla="*/ 260916 w 521831"/>
                    <a:gd name="connsiteY9" fmla="*/ 606439 h 606439"/>
                    <a:gd name="connsiteX10" fmla="*/ 0 w 521831"/>
                    <a:gd name="connsiteY10" fmla="*/ 606439 h 606439"/>
                    <a:gd name="connsiteX11" fmla="*/ 0 w 521831"/>
                    <a:gd name="connsiteY11" fmla="*/ 487267 h 606439"/>
                    <a:gd name="connsiteX12" fmla="*/ 105301 w 521831"/>
                    <a:gd name="connsiteY12" fmla="*/ 416286 h 606439"/>
                    <a:gd name="connsiteX13" fmla="*/ 170951 w 521831"/>
                    <a:gd name="connsiteY13" fmla="*/ 382571 h 606439"/>
                    <a:gd name="connsiteX14" fmla="*/ 176656 w 521831"/>
                    <a:gd name="connsiteY14" fmla="*/ 380983 h 606439"/>
                    <a:gd name="connsiteX15" fmla="*/ 218033 w 521831"/>
                    <a:gd name="connsiteY15" fmla="*/ 348240 h 606439"/>
                    <a:gd name="connsiteX16" fmla="*/ 220372 w 521831"/>
                    <a:gd name="connsiteY16" fmla="*/ 348427 h 606439"/>
                    <a:gd name="connsiteX17" fmla="*/ 221027 w 521831"/>
                    <a:gd name="connsiteY17" fmla="*/ 348520 h 606439"/>
                    <a:gd name="connsiteX18" fmla="*/ 221120 w 521831"/>
                    <a:gd name="connsiteY18" fmla="*/ 348613 h 606439"/>
                    <a:gd name="connsiteX19" fmla="*/ 222336 w 521831"/>
                    <a:gd name="connsiteY19" fmla="*/ 348893 h 606439"/>
                    <a:gd name="connsiteX20" fmla="*/ 222898 w 521831"/>
                    <a:gd name="connsiteY20" fmla="*/ 349080 h 606439"/>
                    <a:gd name="connsiteX21" fmla="*/ 223553 w 521831"/>
                    <a:gd name="connsiteY21" fmla="*/ 349266 h 606439"/>
                    <a:gd name="connsiteX22" fmla="*/ 227575 w 521831"/>
                    <a:gd name="connsiteY22" fmla="*/ 351693 h 606439"/>
                    <a:gd name="connsiteX23" fmla="*/ 247783 w 521831"/>
                    <a:gd name="connsiteY23" fmla="*/ 367836 h 606439"/>
                    <a:gd name="connsiteX24" fmla="*/ 250309 w 521831"/>
                    <a:gd name="connsiteY24" fmla="*/ 367929 h 606439"/>
                    <a:gd name="connsiteX25" fmla="*/ 260880 w 521831"/>
                    <a:gd name="connsiteY25" fmla="*/ 367836 h 606439"/>
                    <a:gd name="connsiteX26" fmla="*/ 271358 w 521831"/>
                    <a:gd name="connsiteY26" fmla="*/ 367929 h 606439"/>
                    <a:gd name="connsiteX27" fmla="*/ 273978 w 521831"/>
                    <a:gd name="connsiteY27" fmla="*/ 367836 h 606439"/>
                    <a:gd name="connsiteX28" fmla="*/ 294186 w 521831"/>
                    <a:gd name="connsiteY28" fmla="*/ 351693 h 606439"/>
                    <a:gd name="connsiteX29" fmla="*/ 298208 w 521831"/>
                    <a:gd name="connsiteY29" fmla="*/ 349266 h 606439"/>
                    <a:gd name="connsiteX30" fmla="*/ 298863 w 521831"/>
                    <a:gd name="connsiteY30" fmla="*/ 349080 h 606439"/>
                    <a:gd name="connsiteX31" fmla="*/ 299331 w 521831"/>
                    <a:gd name="connsiteY31" fmla="*/ 348893 h 606439"/>
                    <a:gd name="connsiteX32" fmla="*/ 300547 w 521831"/>
                    <a:gd name="connsiteY32" fmla="*/ 348613 h 606439"/>
                    <a:gd name="connsiteX33" fmla="*/ 300734 w 521831"/>
                    <a:gd name="connsiteY33" fmla="*/ 348520 h 606439"/>
                    <a:gd name="connsiteX34" fmla="*/ 301296 w 521831"/>
                    <a:gd name="connsiteY34" fmla="*/ 348427 h 606439"/>
                    <a:gd name="connsiteX35" fmla="*/ 303728 w 521831"/>
                    <a:gd name="connsiteY35" fmla="*/ 348240 h 606439"/>
                    <a:gd name="connsiteX36" fmla="*/ 318603 w 521831"/>
                    <a:gd name="connsiteY36" fmla="*/ 362330 h 606439"/>
                    <a:gd name="connsiteX37" fmla="*/ 318603 w 521831"/>
                    <a:gd name="connsiteY37" fmla="*/ 393404 h 606439"/>
                    <a:gd name="connsiteX38" fmla="*/ 303728 w 521831"/>
                    <a:gd name="connsiteY38" fmla="*/ 407868 h 606439"/>
                    <a:gd name="connsiteX39" fmla="*/ 294747 w 521831"/>
                    <a:gd name="connsiteY39" fmla="*/ 404882 h 606439"/>
                    <a:gd name="connsiteX40" fmla="*/ 275475 w 521831"/>
                    <a:gd name="connsiteY40" fmla="*/ 387619 h 606439"/>
                    <a:gd name="connsiteX41" fmla="*/ 260880 w 521831"/>
                    <a:gd name="connsiteY41" fmla="*/ 387712 h 606439"/>
                    <a:gd name="connsiteX42" fmla="*/ 246193 w 521831"/>
                    <a:gd name="connsiteY42" fmla="*/ 387619 h 606439"/>
                    <a:gd name="connsiteX43" fmla="*/ 227014 w 521831"/>
                    <a:gd name="connsiteY43" fmla="*/ 404882 h 606439"/>
                    <a:gd name="connsiteX44" fmla="*/ 218033 w 521831"/>
                    <a:gd name="connsiteY44" fmla="*/ 407868 h 606439"/>
                    <a:gd name="connsiteX45" fmla="*/ 203158 w 521831"/>
                    <a:gd name="connsiteY45" fmla="*/ 393404 h 606439"/>
                    <a:gd name="connsiteX46" fmla="*/ 203158 w 521831"/>
                    <a:gd name="connsiteY46" fmla="*/ 362330 h 606439"/>
                    <a:gd name="connsiteX47" fmla="*/ 218033 w 521831"/>
                    <a:gd name="connsiteY47" fmla="*/ 348240 h 606439"/>
                    <a:gd name="connsiteX48" fmla="*/ 260891 w 521831"/>
                    <a:gd name="connsiteY48" fmla="*/ 0 h 606439"/>
                    <a:gd name="connsiteX49" fmla="*/ 433412 w 521831"/>
                    <a:gd name="connsiteY49" fmla="*/ 57425 h 606439"/>
                    <a:gd name="connsiteX50" fmla="*/ 400591 w 521831"/>
                    <a:gd name="connsiteY50" fmla="*/ 80301 h 606439"/>
                    <a:gd name="connsiteX51" fmla="*/ 389183 w 521831"/>
                    <a:gd name="connsiteY51" fmla="*/ 96361 h 606439"/>
                    <a:gd name="connsiteX52" fmla="*/ 378149 w 521831"/>
                    <a:gd name="connsiteY52" fmla="*/ 134457 h 606439"/>
                    <a:gd name="connsiteX53" fmla="*/ 378056 w 521831"/>
                    <a:gd name="connsiteY53" fmla="*/ 135578 h 606439"/>
                    <a:gd name="connsiteX54" fmla="*/ 370575 w 521831"/>
                    <a:gd name="connsiteY54" fmla="*/ 186560 h 606439"/>
                    <a:gd name="connsiteX55" fmla="*/ 381142 w 521831"/>
                    <a:gd name="connsiteY55" fmla="*/ 210837 h 606439"/>
                    <a:gd name="connsiteX56" fmla="*/ 353931 w 521831"/>
                    <a:gd name="connsiteY56" fmla="*/ 260044 h 606439"/>
                    <a:gd name="connsiteX57" fmla="*/ 296143 w 521831"/>
                    <a:gd name="connsiteY57" fmla="*/ 330261 h 606439"/>
                    <a:gd name="connsiteX58" fmla="*/ 260891 w 521831"/>
                    <a:gd name="connsiteY58" fmla="*/ 338291 h 606439"/>
                    <a:gd name="connsiteX59" fmla="*/ 225639 w 521831"/>
                    <a:gd name="connsiteY59" fmla="*/ 330261 h 606439"/>
                    <a:gd name="connsiteX60" fmla="*/ 167758 w 521831"/>
                    <a:gd name="connsiteY60" fmla="*/ 260044 h 606439"/>
                    <a:gd name="connsiteX61" fmla="*/ 140548 w 521831"/>
                    <a:gd name="connsiteY61" fmla="*/ 210837 h 606439"/>
                    <a:gd name="connsiteX62" fmla="*/ 151207 w 521831"/>
                    <a:gd name="connsiteY62" fmla="*/ 186560 h 606439"/>
                    <a:gd name="connsiteX63" fmla="*/ 143727 w 521831"/>
                    <a:gd name="connsiteY63" fmla="*/ 135578 h 606439"/>
                    <a:gd name="connsiteX64" fmla="*/ 143633 w 521831"/>
                    <a:gd name="connsiteY64" fmla="*/ 134457 h 606439"/>
                    <a:gd name="connsiteX65" fmla="*/ 132599 w 521831"/>
                    <a:gd name="connsiteY65" fmla="*/ 96361 h 606439"/>
                    <a:gd name="connsiteX66" fmla="*/ 121192 w 521831"/>
                    <a:gd name="connsiteY66" fmla="*/ 80301 h 606439"/>
                    <a:gd name="connsiteX67" fmla="*/ 88277 w 521831"/>
                    <a:gd name="connsiteY67" fmla="*/ 57425 h 606439"/>
                    <a:gd name="connsiteX68" fmla="*/ 260891 w 521831"/>
                    <a:gd name="connsiteY68"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1831" h="606439">
                      <a:moveTo>
                        <a:pt x="176656" y="380983"/>
                      </a:moveTo>
                      <a:cubicBezTo>
                        <a:pt x="181238" y="380983"/>
                        <a:pt x="185072" y="383691"/>
                        <a:pt x="186943" y="387521"/>
                      </a:cubicBezTo>
                      <a:cubicBezTo>
                        <a:pt x="204711" y="417314"/>
                        <a:pt x="237817" y="495486"/>
                        <a:pt x="260916" y="497073"/>
                      </a:cubicBezTo>
                      <a:cubicBezTo>
                        <a:pt x="284014" y="495486"/>
                        <a:pt x="317026" y="417314"/>
                        <a:pt x="334888" y="387521"/>
                      </a:cubicBezTo>
                      <a:cubicBezTo>
                        <a:pt x="336665" y="383691"/>
                        <a:pt x="340593" y="380983"/>
                        <a:pt x="345082" y="380983"/>
                      </a:cubicBezTo>
                      <a:cubicBezTo>
                        <a:pt x="347233" y="380983"/>
                        <a:pt x="349103" y="381637"/>
                        <a:pt x="350786" y="382571"/>
                      </a:cubicBezTo>
                      <a:cubicBezTo>
                        <a:pt x="357239" y="386026"/>
                        <a:pt x="394927" y="408441"/>
                        <a:pt x="416530" y="416286"/>
                      </a:cubicBezTo>
                      <a:cubicBezTo>
                        <a:pt x="489193" y="442437"/>
                        <a:pt x="521831" y="469055"/>
                        <a:pt x="521831" y="487267"/>
                      </a:cubicBezTo>
                      <a:lnTo>
                        <a:pt x="521831" y="606439"/>
                      </a:lnTo>
                      <a:lnTo>
                        <a:pt x="260916" y="606439"/>
                      </a:lnTo>
                      <a:lnTo>
                        <a:pt x="0" y="606439"/>
                      </a:lnTo>
                      <a:lnTo>
                        <a:pt x="0" y="487267"/>
                      </a:lnTo>
                      <a:cubicBezTo>
                        <a:pt x="0" y="469055"/>
                        <a:pt x="32638" y="442437"/>
                        <a:pt x="105301" y="416286"/>
                      </a:cubicBezTo>
                      <a:cubicBezTo>
                        <a:pt x="126904" y="408441"/>
                        <a:pt x="164592" y="386026"/>
                        <a:pt x="170951" y="382571"/>
                      </a:cubicBezTo>
                      <a:cubicBezTo>
                        <a:pt x="172634" y="381637"/>
                        <a:pt x="174598" y="380983"/>
                        <a:pt x="176656" y="380983"/>
                      </a:cubicBezTo>
                      <a:close/>
                      <a:moveTo>
                        <a:pt x="218033" y="348240"/>
                      </a:moveTo>
                      <a:cubicBezTo>
                        <a:pt x="218875" y="348240"/>
                        <a:pt x="219623" y="348333"/>
                        <a:pt x="220372" y="348427"/>
                      </a:cubicBezTo>
                      <a:cubicBezTo>
                        <a:pt x="220559" y="348520"/>
                        <a:pt x="220840" y="348520"/>
                        <a:pt x="221027" y="348520"/>
                      </a:cubicBezTo>
                      <a:cubicBezTo>
                        <a:pt x="221027" y="348520"/>
                        <a:pt x="221120" y="348613"/>
                        <a:pt x="221120" y="348613"/>
                      </a:cubicBezTo>
                      <a:cubicBezTo>
                        <a:pt x="221588" y="348707"/>
                        <a:pt x="221962" y="348800"/>
                        <a:pt x="222336" y="348893"/>
                      </a:cubicBezTo>
                      <a:cubicBezTo>
                        <a:pt x="222524" y="348893"/>
                        <a:pt x="222711" y="348987"/>
                        <a:pt x="222898" y="349080"/>
                      </a:cubicBezTo>
                      <a:cubicBezTo>
                        <a:pt x="223085" y="349173"/>
                        <a:pt x="223272" y="349173"/>
                        <a:pt x="223553" y="349266"/>
                      </a:cubicBezTo>
                      <a:cubicBezTo>
                        <a:pt x="224956" y="349920"/>
                        <a:pt x="226359" y="350666"/>
                        <a:pt x="227575" y="351693"/>
                      </a:cubicBezTo>
                      <a:cubicBezTo>
                        <a:pt x="234498" y="357105"/>
                        <a:pt x="238989" y="367183"/>
                        <a:pt x="247783" y="367836"/>
                      </a:cubicBezTo>
                      <a:cubicBezTo>
                        <a:pt x="248625" y="367929"/>
                        <a:pt x="249467" y="367929"/>
                        <a:pt x="250309" y="367929"/>
                      </a:cubicBezTo>
                      <a:cubicBezTo>
                        <a:pt x="251151" y="367929"/>
                        <a:pt x="256390" y="367836"/>
                        <a:pt x="260880" y="367836"/>
                      </a:cubicBezTo>
                      <a:cubicBezTo>
                        <a:pt x="265371" y="367836"/>
                        <a:pt x="270610" y="367929"/>
                        <a:pt x="271358" y="367929"/>
                      </a:cubicBezTo>
                      <a:cubicBezTo>
                        <a:pt x="272294" y="367929"/>
                        <a:pt x="273136" y="367929"/>
                        <a:pt x="273978" y="367836"/>
                      </a:cubicBezTo>
                      <a:cubicBezTo>
                        <a:pt x="282772" y="367183"/>
                        <a:pt x="287169" y="357105"/>
                        <a:pt x="294186" y="351693"/>
                      </a:cubicBezTo>
                      <a:cubicBezTo>
                        <a:pt x="295402" y="350666"/>
                        <a:pt x="296711" y="349920"/>
                        <a:pt x="298208" y="349266"/>
                      </a:cubicBezTo>
                      <a:cubicBezTo>
                        <a:pt x="298395" y="349173"/>
                        <a:pt x="298676" y="349173"/>
                        <a:pt x="298863" y="349080"/>
                      </a:cubicBezTo>
                      <a:cubicBezTo>
                        <a:pt x="299050" y="348987"/>
                        <a:pt x="299237" y="348893"/>
                        <a:pt x="299331" y="348893"/>
                      </a:cubicBezTo>
                      <a:cubicBezTo>
                        <a:pt x="299799" y="348800"/>
                        <a:pt x="300173" y="348707"/>
                        <a:pt x="300547" y="348613"/>
                      </a:cubicBezTo>
                      <a:cubicBezTo>
                        <a:pt x="300641" y="348613"/>
                        <a:pt x="300641" y="348520"/>
                        <a:pt x="300734" y="348520"/>
                      </a:cubicBezTo>
                      <a:cubicBezTo>
                        <a:pt x="300921" y="348520"/>
                        <a:pt x="301108" y="348520"/>
                        <a:pt x="301296" y="348427"/>
                      </a:cubicBezTo>
                      <a:cubicBezTo>
                        <a:pt x="302138" y="348333"/>
                        <a:pt x="302886" y="348240"/>
                        <a:pt x="303728" y="348240"/>
                      </a:cubicBezTo>
                      <a:cubicBezTo>
                        <a:pt x="311680" y="348240"/>
                        <a:pt x="318135" y="354492"/>
                        <a:pt x="318603" y="362330"/>
                      </a:cubicBezTo>
                      <a:lnTo>
                        <a:pt x="318603" y="393404"/>
                      </a:lnTo>
                      <a:cubicBezTo>
                        <a:pt x="318322" y="401429"/>
                        <a:pt x="311774" y="407868"/>
                        <a:pt x="303728" y="407868"/>
                      </a:cubicBezTo>
                      <a:cubicBezTo>
                        <a:pt x="300360" y="407868"/>
                        <a:pt x="297273" y="406748"/>
                        <a:pt x="294747" y="404882"/>
                      </a:cubicBezTo>
                      <a:cubicBezTo>
                        <a:pt x="286327" y="399376"/>
                        <a:pt x="280620" y="387899"/>
                        <a:pt x="275475" y="387619"/>
                      </a:cubicBezTo>
                      <a:lnTo>
                        <a:pt x="260880" y="387712"/>
                      </a:lnTo>
                      <a:lnTo>
                        <a:pt x="246193" y="387619"/>
                      </a:lnTo>
                      <a:cubicBezTo>
                        <a:pt x="241047" y="387899"/>
                        <a:pt x="235434" y="399376"/>
                        <a:pt x="227014" y="404882"/>
                      </a:cubicBezTo>
                      <a:cubicBezTo>
                        <a:pt x="224488" y="406748"/>
                        <a:pt x="221401" y="407868"/>
                        <a:pt x="218033" y="407868"/>
                      </a:cubicBezTo>
                      <a:cubicBezTo>
                        <a:pt x="209894" y="407868"/>
                        <a:pt x="203345" y="401429"/>
                        <a:pt x="203158" y="393404"/>
                      </a:cubicBezTo>
                      <a:lnTo>
                        <a:pt x="203158" y="362330"/>
                      </a:lnTo>
                      <a:cubicBezTo>
                        <a:pt x="203532" y="354492"/>
                        <a:pt x="210081" y="348240"/>
                        <a:pt x="218033" y="348240"/>
                      </a:cubicBezTo>
                      <a:close/>
                      <a:moveTo>
                        <a:pt x="260891" y="0"/>
                      </a:moveTo>
                      <a:cubicBezTo>
                        <a:pt x="317557" y="0"/>
                        <a:pt x="433412" y="35949"/>
                        <a:pt x="433412" y="57425"/>
                      </a:cubicBezTo>
                      <a:cubicBezTo>
                        <a:pt x="433412" y="66015"/>
                        <a:pt x="421256" y="73858"/>
                        <a:pt x="400591" y="80301"/>
                      </a:cubicBezTo>
                      <a:cubicBezTo>
                        <a:pt x="399375" y="85997"/>
                        <a:pt x="395355" y="91412"/>
                        <a:pt x="389183" y="96361"/>
                      </a:cubicBezTo>
                      <a:cubicBezTo>
                        <a:pt x="388155" y="111394"/>
                        <a:pt x="384134" y="123906"/>
                        <a:pt x="378149" y="134457"/>
                      </a:cubicBezTo>
                      <a:cubicBezTo>
                        <a:pt x="378149" y="134831"/>
                        <a:pt x="378056" y="135204"/>
                        <a:pt x="378056" y="135578"/>
                      </a:cubicBezTo>
                      <a:cubicBezTo>
                        <a:pt x="375905" y="157801"/>
                        <a:pt x="370575" y="186560"/>
                        <a:pt x="370575" y="186560"/>
                      </a:cubicBezTo>
                      <a:cubicBezTo>
                        <a:pt x="370575" y="186560"/>
                        <a:pt x="381142" y="191415"/>
                        <a:pt x="381142" y="210837"/>
                      </a:cubicBezTo>
                      <a:cubicBezTo>
                        <a:pt x="377401" y="259764"/>
                        <a:pt x="357952" y="238662"/>
                        <a:pt x="353931" y="260044"/>
                      </a:cubicBezTo>
                      <a:cubicBezTo>
                        <a:pt x="347292" y="295713"/>
                        <a:pt x="315780" y="321390"/>
                        <a:pt x="296143" y="330261"/>
                      </a:cubicBezTo>
                      <a:cubicBezTo>
                        <a:pt x="284736" y="335396"/>
                        <a:pt x="273141" y="338011"/>
                        <a:pt x="260891" y="338291"/>
                      </a:cubicBezTo>
                      <a:cubicBezTo>
                        <a:pt x="248642" y="338011"/>
                        <a:pt x="236953" y="335396"/>
                        <a:pt x="225639" y="330261"/>
                      </a:cubicBezTo>
                      <a:cubicBezTo>
                        <a:pt x="206003" y="321390"/>
                        <a:pt x="174491" y="295713"/>
                        <a:pt x="167758" y="260044"/>
                      </a:cubicBezTo>
                      <a:cubicBezTo>
                        <a:pt x="163737" y="238662"/>
                        <a:pt x="144288" y="259764"/>
                        <a:pt x="140548" y="210837"/>
                      </a:cubicBezTo>
                      <a:cubicBezTo>
                        <a:pt x="140548" y="191415"/>
                        <a:pt x="151207" y="186560"/>
                        <a:pt x="151207" y="186560"/>
                      </a:cubicBezTo>
                      <a:cubicBezTo>
                        <a:pt x="151207" y="186560"/>
                        <a:pt x="145784" y="157801"/>
                        <a:pt x="143727" y="135578"/>
                      </a:cubicBezTo>
                      <a:cubicBezTo>
                        <a:pt x="143633" y="135204"/>
                        <a:pt x="143633" y="134831"/>
                        <a:pt x="143633" y="134457"/>
                      </a:cubicBezTo>
                      <a:cubicBezTo>
                        <a:pt x="137555" y="123906"/>
                        <a:pt x="133534" y="111394"/>
                        <a:pt x="132599" y="96361"/>
                      </a:cubicBezTo>
                      <a:cubicBezTo>
                        <a:pt x="126428" y="91412"/>
                        <a:pt x="122407" y="85997"/>
                        <a:pt x="121192" y="80301"/>
                      </a:cubicBezTo>
                      <a:cubicBezTo>
                        <a:pt x="100526" y="73858"/>
                        <a:pt x="88277" y="66015"/>
                        <a:pt x="88277" y="57425"/>
                      </a:cubicBezTo>
                      <a:cubicBezTo>
                        <a:pt x="88277" y="35949"/>
                        <a:pt x="204132" y="0"/>
                        <a:pt x="260891" y="0"/>
                      </a:cubicBezTo>
                      <a:close/>
                    </a:path>
                  </a:pathLst>
                </a:custGeom>
                <a:solidFill>
                  <a:schemeClr val="bg1"/>
                </a:solidFill>
                <a:ln>
                  <a:noFill/>
                </a:ln>
              </p:spPr>
              <p:txBody>
                <a:bodyPr/>
                <a:lstStyle/>
                <a:p>
                  <a:endParaRPr lang="zh-CN" altLang="en-US">
                    <a:latin typeface="Calibri" panose="020F0502020204030204" charset="0"/>
                    <a:cs typeface="Calibri" panose="020F0502020204030204" charset="0"/>
                    <a:sym typeface="+mn-lt"/>
                  </a:endParaRPr>
                </a:p>
              </p:txBody>
            </p:sp>
          </p:grpSp>
          <p:grpSp>
            <p:nvGrpSpPr>
              <p:cNvPr id="17" name="组合 16"/>
              <p:cNvGrpSpPr/>
              <p:nvPr/>
            </p:nvGrpSpPr>
            <p:grpSpPr>
              <a:xfrm>
                <a:off x="6799714" y="4155439"/>
                <a:ext cx="4061460" cy="922020"/>
                <a:chOff x="3334619" y="4155439"/>
                <a:chExt cx="4061460" cy="922020"/>
              </a:xfrm>
            </p:grpSpPr>
            <p:grpSp>
              <p:nvGrpSpPr>
                <p:cNvPr id="18" name="组合 17"/>
                <p:cNvGrpSpPr/>
                <p:nvPr/>
              </p:nvGrpSpPr>
              <p:grpSpPr>
                <a:xfrm>
                  <a:off x="3334619" y="4155439"/>
                  <a:ext cx="4061460" cy="922020"/>
                  <a:chOff x="-284480" y="-1879601"/>
                  <a:chExt cx="4061460" cy="922020"/>
                </a:xfrm>
              </p:grpSpPr>
              <p:sp>
                <p:nvSpPr>
                  <p:cNvPr id="20" name="椭圆 19"/>
                  <p:cNvSpPr/>
                  <p:nvPr/>
                </p:nvSpPr>
                <p:spPr>
                  <a:xfrm flipV="1">
                    <a:off x="-284480" y="-1827525"/>
                    <a:ext cx="284480" cy="284480"/>
                  </a:xfrm>
                  <a:prstGeom prst="ellips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F4983"/>
                      </a:solidFill>
                      <a:latin typeface="Calibri" panose="020F0502020204030204" charset="0"/>
                      <a:cs typeface="Calibri" panose="020F0502020204030204" charset="0"/>
                      <a:sym typeface="+mn-lt"/>
                    </a:endParaRPr>
                  </a:p>
                </p:txBody>
              </p:sp>
              <p:sp>
                <p:nvSpPr>
                  <p:cNvPr id="21" name="文本框 20"/>
                  <p:cNvSpPr txBox="1"/>
                  <p:nvPr/>
                </p:nvSpPr>
                <p:spPr>
                  <a:xfrm>
                    <a:off x="20320" y="-1879601"/>
                    <a:ext cx="3756660" cy="922020"/>
                  </a:xfrm>
                  <a:prstGeom prst="rect">
                    <a:avLst/>
                  </a:prstGeom>
                  <a:noFill/>
                </p:spPr>
                <p:txBody>
                  <a:bodyPr wrap="square" rtlCol="0">
                    <a:spAutoFit/>
                  </a:bodyPr>
                  <a:lstStyle/>
                  <a:p>
                    <a:r>
                      <a:rPr lang="en-US" altLang="zh-CN">
                        <a:solidFill>
                          <a:srgbClr val="003BA3"/>
                        </a:solidFill>
                        <a:latin typeface="Calibri" panose="020F0502020204030204" charset="0"/>
                        <a:cs typeface="Calibri" panose="020F0502020204030204" charset="0"/>
                        <a:sym typeface="+mn-lt"/>
                      </a:rPr>
                      <a:t>Team Members:</a:t>
                    </a:r>
                    <a:endParaRPr lang="en-US" altLang="zh-CN">
                      <a:solidFill>
                        <a:srgbClr val="003BA3"/>
                      </a:solidFill>
                      <a:latin typeface="Calibri" panose="020F0502020204030204" charset="0"/>
                      <a:cs typeface="Calibri" panose="020F0502020204030204" charset="0"/>
                      <a:sym typeface="+mn-lt"/>
                    </a:endParaRPr>
                  </a:p>
                  <a:p>
                    <a:r>
                      <a:rPr lang="en-US" altLang="zh-CN">
                        <a:solidFill>
                          <a:srgbClr val="003BA3"/>
                        </a:solidFill>
                        <a:latin typeface="Calibri" panose="020F0502020204030204" charset="0"/>
                        <a:cs typeface="Calibri" panose="020F0502020204030204" charset="0"/>
                        <a:sym typeface="+mn-lt"/>
                      </a:rPr>
                      <a:t>Ruiyu Yang, </a:t>
                    </a:r>
                    <a:r>
                      <a:rPr lang="en-US" altLang="zh-CN" dirty="0">
                        <a:solidFill>
                          <a:srgbClr val="003BA3"/>
                        </a:solidFill>
                        <a:latin typeface="Calibri" panose="020F0502020204030204" charset="0"/>
                        <a:cs typeface="Calibri" panose="020F0502020204030204" charset="0"/>
                        <a:sym typeface="+mn-lt"/>
                      </a:rPr>
                      <a:t>Jiatang Luo</a:t>
                    </a:r>
                    <a:endParaRPr lang="en-US" altLang="zh-CN" dirty="0">
                      <a:solidFill>
                        <a:srgbClr val="003BA3"/>
                      </a:solidFill>
                      <a:latin typeface="Calibri" panose="020F0502020204030204" charset="0"/>
                      <a:cs typeface="Calibri" panose="020F0502020204030204" charset="0"/>
                      <a:sym typeface="+mn-lt"/>
                    </a:endParaRPr>
                  </a:p>
                  <a:p>
                    <a:r>
                      <a:rPr lang="en-US" altLang="zh-CN" dirty="0">
                        <a:solidFill>
                          <a:srgbClr val="003BA3"/>
                        </a:solidFill>
                        <a:latin typeface="Calibri" panose="020F0502020204030204" charset="0"/>
                        <a:cs typeface="Calibri" panose="020F0502020204030204" charset="0"/>
                        <a:sym typeface="+mn-lt"/>
                      </a:rPr>
                      <a:t>Lili Zheng, Lucheng Lv, Yajuan Zhao*</a:t>
                    </a:r>
                    <a:endParaRPr lang="en-US" altLang="zh-CN" dirty="0">
                      <a:solidFill>
                        <a:srgbClr val="003BA3"/>
                      </a:solidFill>
                      <a:latin typeface="Calibri" panose="020F0502020204030204" charset="0"/>
                      <a:cs typeface="Calibri" panose="020F0502020204030204" charset="0"/>
                      <a:sym typeface="+mn-lt"/>
                    </a:endParaRPr>
                  </a:p>
                </p:txBody>
              </p:sp>
            </p:grpSp>
            <p:sp>
              <p:nvSpPr>
                <p:cNvPr id="19" name="working-man-with-a-bow-and-a-hat_57080"/>
                <p:cNvSpPr>
                  <a:spLocks noChangeAspect="1"/>
                </p:cNvSpPr>
                <p:nvPr/>
              </p:nvSpPr>
              <p:spPr bwMode="auto">
                <a:xfrm>
                  <a:off x="3417873" y="4271434"/>
                  <a:ext cx="123854" cy="143934"/>
                </a:xfrm>
                <a:custGeom>
                  <a:avLst/>
                  <a:gdLst>
                    <a:gd name="connsiteX0" fmla="*/ 176656 w 521831"/>
                    <a:gd name="connsiteY0" fmla="*/ 380983 h 606439"/>
                    <a:gd name="connsiteX1" fmla="*/ 186943 w 521831"/>
                    <a:gd name="connsiteY1" fmla="*/ 387521 h 606439"/>
                    <a:gd name="connsiteX2" fmla="*/ 260916 w 521831"/>
                    <a:gd name="connsiteY2" fmla="*/ 497073 h 606439"/>
                    <a:gd name="connsiteX3" fmla="*/ 334888 w 521831"/>
                    <a:gd name="connsiteY3" fmla="*/ 387521 h 606439"/>
                    <a:gd name="connsiteX4" fmla="*/ 345082 w 521831"/>
                    <a:gd name="connsiteY4" fmla="*/ 380983 h 606439"/>
                    <a:gd name="connsiteX5" fmla="*/ 350786 w 521831"/>
                    <a:gd name="connsiteY5" fmla="*/ 382571 h 606439"/>
                    <a:gd name="connsiteX6" fmla="*/ 416530 w 521831"/>
                    <a:gd name="connsiteY6" fmla="*/ 416286 h 606439"/>
                    <a:gd name="connsiteX7" fmla="*/ 521831 w 521831"/>
                    <a:gd name="connsiteY7" fmla="*/ 487267 h 606439"/>
                    <a:gd name="connsiteX8" fmla="*/ 521831 w 521831"/>
                    <a:gd name="connsiteY8" fmla="*/ 606439 h 606439"/>
                    <a:gd name="connsiteX9" fmla="*/ 260916 w 521831"/>
                    <a:gd name="connsiteY9" fmla="*/ 606439 h 606439"/>
                    <a:gd name="connsiteX10" fmla="*/ 0 w 521831"/>
                    <a:gd name="connsiteY10" fmla="*/ 606439 h 606439"/>
                    <a:gd name="connsiteX11" fmla="*/ 0 w 521831"/>
                    <a:gd name="connsiteY11" fmla="*/ 487267 h 606439"/>
                    <a:gd name="connsiteX12" fmla="*/ 105301 w 521831"/>
                    <a:gd name="connsiteY12" fmla="*/ 416286 h 606439"/>
                    <a:gd name="connsiteX13" fmla="*/ 170951 w 521831"/>
                    <a:gd name="connsiteY13" fmla="*/ 382571 h 606439"/>
                    <a:gd name="connsiteX14" fmla="*/ 176656 w 521831"/>
                    <a:gd name="connsiteY14" fmla="*/ 380983 h 606439"/>
                    <a:gd name="connsiteX15" fmla="*/ 218033 w 521831"/>
                    <a:gd name="connsiteY15" fmla="*/ 348240 h 606439"/>
                    <a:gd name="connsiteX16" fmla="*/ 220372 w 521831"/>
                    <a:gd name="connsiteY16" fmla="*/ 348427 h 606439"/>
                    <a:gd name="connsiteX17" fmla="*/ 221027 w 521831"/>
                    <a:gd name="connsiteY17" fmla="*/ 348520 h 606439"/>
                    <a:gd name="connsiteX18" fmla="*/ 221120 w 521831"/>
                    <a:gd name="connsiteY18" fmla="*/ 348613 h 606439"/>
                    <a:gd name="connsiteX19" fmla="*/ 222336 w 521831"/>
                    <a:gd name="connsiteY19" fmla="*/ 348893 h 606439"/>
                    <a:gd name="connsiteX20" fmla="*/ 222898 w 521831"/>
                    <a:gd name="connsiteY20" fmla="*/ 349080 h 606439"/>
                    <a:gd name="connsiteX21" fmla="*/ 223553 w 521831"/>
                    <a:gd name="connsiteY21" fmla="*/ 349266 h 606439"/>
                    <a:gd name="connsiteX22" fmla="*/ 227575 w 521831"/>
                    <a:gd name="connsiteY22" fmla="*/ 351693 h 606439"/>
                    <a:gd name="connsiteX23" fmla="*/ 247783 w 521831"/>
                    <a:gd name="connsiteY23" fmla="*/ 367836 h 606439"/>
                    <a:gd name="connsiteX24" fmla="*/ 250309 w 521831"/>
                    <a:gd name="connsiteY24" fmla="*/ 367929 h 606439"/>
                    <a:gd name="connsiteX25" fmla="*/ 260880 w 521831"/>
                    <a:gd name="connsiteY25" fmla="*/ 367836 h 606439"/>
                    <a:gd name="connsiteX26" fmla="*/ 271358 w 521831"/>
                    <a:gd name="connsiteY26" fmla="*/ 367929 h 606439"/>
                    <a:gd name="connsiteX27" fmla="*/ 273978 w 521831"/>
                    <a:gd name="connsiteY27" fmla="*/ 367836 h 606439"/>
                    <a:gd name="connsiteX28" fmla="*/ 294186 w 521831"/>
                    <a:gd name="connsiteY28" fmla="*/ 351693 h 606439"/>
                    <a:gd name="connsiteX29" fmla="*/ 298208 w 521831"/>
                    <a:gd name="connsiteY29" fmla="*/ 349266 h 606439"/>
                    <a:gd name="connsiteX30" fmla="*/ 298863 w 521831"/>
                    <a:gd name="connsiteY30" fmla="*/ 349080 h 606439"/>
                    <a:gd name="connsiteX31" fmla="*/ 299331 w 521831"/>
                    <a:gd name="connsiteY31" fmla="*/ 348893 h 606439"/>
                    <a:gd name="connsiteX32" fmla="*/ 300547 w 521831"/>
                    <a:gd name="connsiteY32" fmla="*/ 348613 h 606439"/>
                    <a:gd name="connsiteX33" fmla="*/ 300734 w 521831"/>
                    <a:gd name="connsiteY33" fmla="*/ 348520 h 606439"/>
                    <a:gd name="connsiteX34" fmla="*/ 301296 w 521831"/>
                    <a:gd name="connsiteY34" fmla="*/ 348427 h 606439"/>
                    <a:gd name="connsiteX35" fmla="*/ 303728 w 521831"/>
                    <a:gd name="connsiteY35" fmla="*/ 348240 h 606439"/>
                    <a:gd name="connsiteX36" fmla="*/ 318603 w 521831"/>
                    <a:gd name="connsiteY36" fmla="*/ 362330 h 606439"/>
                    <a:gd name="connsiteX37" fmla="*/ 318603 w 521831"/>
                    <a:gd name="connsiteY37" fmla="*/ 393404 h 606439"/>
                    <a:gd name="connsiteX38" fmla="*/ 303728 w 521831"/>
                    <a:gd name="connsiteY38" fmla="*/ 407868 h 606439"/>
                    <a:gd name="connsiteX39" fmla="*/ 294747 w 521831"/>
                    <a:gd name="connsiteY39" fmla="*/ 404882 h 606439"/>
                    <a:gd name="connsiteX40" fmla="*/ 275475 w 521831"/>
                    <a:gd name="connsiteY40" fmla="*/ 387619 h 606439"/>
                    <a:gd name="connsiteX41" fmla="*/ 260880 w 521831"/>
                    <a:gd name="connsiteY41" fmla="*/ 387712 h 606439"/>
                    <a:gd name="connsiteX42" fmla="*/ 246193 w 521831"/>
                    <a:gd name="connsiteY42" fmla="*/ 387619 h 606439"/>
                    <a:gd name="connsiteX43" fmla="*/ 227014 w 521831"/>
                    <a:gd name="connsiteY43" fmla="*/ 404882 h 606439"/>
                    <a:gd name="connsiteX44" fmla="*/ 218033 w 521831"/>
                    <a:gd name="connsiteY44" fmla="*/ 407868 h 606439"/>
                    <a:gd name="connsiteX45" fmla="*/ 203158 w 521831"/>
                    <a:gd name="connsiteY45" fmla="*/ 393404 h 606439"/>
                    <a:gd name="connsiteX46" fmla="*/ 203158 w 521831"/>
                    <a:gd name="connsiteY46" fmla="*/ 362330 h 606439"/>
                    <a:gd name="connsiteX47" fmla="*/ 218033 w 521831"/>
                    <a:gd name="connsiteY47" fmla="*/ 348240 h 606439"/>
                    <a:gd name="connsiteX48" fmla="*/ 260891 w 521831"/>
                    <a:gd name="connsiteY48" fmla="*/ 0 h 606439"/>
                    <a:gd name="connsiteX49" fmla="*/ 433412 w 521831"/>
                    <a:gd name="connsiteY49" fmla="*/ 57425 h 606439"/>
                    <a:gd name="connsiteX50" fmla="*/ 400591 w 521831"/>
                    <a:gd name="connsiteY50" fmla="*/ 80301 h 606439"/>
                    <a:gd name="connsiteX51" fmla="*/ 389183 w 521831"/>
                    <a:gd name="connsiteY51" fmla="*/ 96361 h 606439"/>
                    <a:gd name="connsiteX52" fmla="*/ 378149 w 521831"/>
                    <a:gd name="connsiteY52" fmla="*/ 134457 h 606439"/>
                    <a:gd name="connsiteX53" fmla="*/ 378056 w 521831"/>
                    <a:gd name="connsiteY53" fmla="*/ 135578 h 606439"/>
                    <a:gd name="connsiteX54" fmla="*/ 370575 w 521831"/>
                    <a:gd name="connsiteY54" fmla="*/ 186560 h 606439"/>
                    <a:gd name="connsiteX55" fmla="*/ 381142 w 521831"/>
                    <a:gd name="connsiteY55" fmla="*/ 210837 h 606439"/>
                    <a:gd name="connsiteX56" fmla="*/ 353931 w 521831"/>
                    <a:gd name="connsiteY56" fmla="*/ 260044 h 606439"/>
                    <a:gd name="connsiteX57" fmla="*/ 296143 w 521831"/>
                    <a:gd name="connsiteY57" fmla="*/ 330261 h 606439"/>
                    <a:gd name="connsiteX58" fmla="*/ 260891 w 521831"/>
                    <a:gd name="connsiteY58" fmla="*/ 338291 h 606439"/>
                    <a:gd name="connsiteX59" fmla="*/ 225639 w 521831"/>
                    <a:gd name="connsiteY59" fmla="*/ 330261 h 606439"/>
                    <a:gd name="connsiteX60" fmla="*/ 167758 w 521831"/>
                    <a:gd name="connsiteY60" fmla="*/ 260044 h 606439"/>
                    <a:gd name="connsiteX61" fmla="*/ 140548 w 521831"/>
                    <a:gd name="connsiteY61" fmla="*/ 210837 h 606439"/>
                    <a:gd name="connsiteX62" fmla="*/ 151207 w 521831"/>
                    <a:gd name="connsiteY62" fmla="*/ 186560 h 606439"/>
                    <a:gd name="connsiteX63" fmla="*/ 143727 w 521831"/>
                    <a:gd name="connsiteY63" fmla="*/ 135578 h 606439"/>
                    <a:gd name="connsiteX64" fmla="*/ 143633 w 521831"/>
                    <a:gd name="connsiteY64" fmla="*/ 134457 h 606439"/>
                    <a:gd name="connsiteX65" fmla="*/ 132599 w 521831"/>
                    <a:gd name="connsiteY65" fmla="*/ 96361 h 606439"/>
                    <a:gd name="connsiteX66" fmla="*/ 121192 w 521831"/>
                    <a:gd name="connsiteY66" fmla="*/ 80301 h 606439"/>
                    <a:gd name="connsiteX67" fmla="*/ 88277 w 521831"/>
                    <a:gd name="connsiteY67" fmla="*/ 57425 h 606439"/>
                    <a:gd name="connsiteX68" fmla="*/ 260891 w 521831"/>
                    <a:gd name="connsiteY68"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1831" h="606439">
                      <a:moveTo>
                        <a:pt x="176656" y="380983"/>
                      </a:moveTo>
                      <a:cubicBezTo>
                        <a:pt x="181238" y="380983"/>
                        <a:pt x="185072" y="383691"/>
                        <a:pt x="186943" y="387521"/>
                      </a:cubicBezTo>
                      <a:cubicBezTo>
                        <a:pt x="204711" y="417314"/>
                        <a:pt x="237817" y="495486"/>
                        <a:pt x="260916" y="497073"/>
                      </a:cubicBezTo>
                      <a:cubicBezTo>
                        <a:pt x="284014" y="495486"/>
                        <a:pt x="317026" y="417314"/>
                        <a:pt x="334888" y="387521"/>
                      </a:cubicBezTo>
                      <a:cubicBezTo>
                        <a:pt x="336665" y="383691"/>
                        <a:pt x="340593" y="380983"/>
                        <a:pt x="345082" y="380983"/>
                      </a:cubicBezTo>
                      <a:cubicBezTo>
                        <a:pt x="347233" y="380983"/>
                        <a:pt x="349103" y="381637"/>
                        <a:pt x="350786" y="382571"/>
                      </a:cubicBezTo>
                      <a:cubicBezTo>
                        <a:pt x="357239" y="386026"/>
                        <a:pt x="394927" y="408441"/>
                        <a:pt x="416530" y="416286"/>
                      </a:cubicBezTo>
                      <a:cubicBezTo>
                        <a:pt x="489193" y="442437"/>
                        <a:pt x="521831" y="469055"/>
                        <a:pt x="521831" y="487267"/>
                      </a:cubicBezTo>
                      <a:lnTo>
                        <a:pt x="521831" y="606439"/>
                      </a:lnTo>
                      <a:lnTo>
                        <a:pt x="260916" y="606439"/>
                      </a:lnTo>
                      <a:lnTo>
                        <a:pt x="0" y="606439"/>
                      </a:lnTo>
                      <a:lnTo>
                        <a:pt x="0" y="487267"/>
                      </a:lnTo>
                      <a:cubicBezTo>
                        <a:pt x="0" y="469055"/>
                        <a:pt x="32638" y="442437"/>
                        <a:pt x="105301" y="416286"/>
                      </a:cubicBezTo>
                      <a:cubicBezTo>
                        <a:pt x="126904" y="408441"/>
                        <a:pt x="164592" y="386026"/>
                        <a:pt x="170951" y="382571"/>
                      </a:cubicBezTo>
                      <a:cubicBezTo>
                        <a:pt x="172634" y="381637"/>
                        <a:pt x="174598" y="380983"/>
                        <a:pt x="176656" y="380983"/>
                      </a:cubicBezTo>
                      <a:close/>
                      <a:moveTo>
                        <a:pt x="218033" y="348240"/>
                      </a:moveTo>
                      <a:cubicBezTo>
                        <a:pt x="218875" y="348240"/>
                        <a:pt x="219623" y="348333"/>
                        <a:pt x="220372" y="348427"/>
                      </a:cubicBezTo>
                      <a:cubicBezTo>
                        <a:pt x="220559" y="348520"/>
                        <a:pt x="220840" y="348520"/>
                        <a:pt x="221027" y="348520"/>
                      </a:cubicBezTo>
                      <a:cubicBezTo>
                        <a:pt x="221027" y="348520"/>
                        <a:pt x="221120" y="348613"/>
                        <a:pt x="221120" y="348613"/>
                      </a:cubicBezTo>
                      <a:cubicBezTo>
                        <a:pt x="221588" y="348707"/>
                        <a:pt x="221962" y="348800"/>
                        <a:pt x="222336" y="348893"/>
                      </a:cubicBezTo>
                      <a:cubicBezTo>
                        <a:pt x="222524" y="348893"/>
                        <a:pt x="222711" y="348987"/>
                        <a:pt x="222898" y="349080"/>
                      </a:cubicBezTo>
                      <a:cubicBezTo>
                        <a:pt x="223085" y="349173"/>
                        <a:pt x="223272" y="349173"/>
                        <a:pt x="223553" y="349266"/>
                      </a:cubicBezTo>
                      <a:cubicBezTo>
                        <a:pt x="224956" y="349920"/>
                        <a:pt x="226359" y="350666"/>
                        <a:pt x="227575" y="351693"/>
                      </a:cubicBezTo>
                      <a:cubicBezTo>
                        <a:pt x="234498" y="357105"/>
                        <a:pt x="238989" y="367183"/>
                        <a:pt x="247783" y="367836"/>
                      </a:cubicBezTo>
                      <a:cubicBezTo>
                        <a:pt x="248625" y="367929"/>
                        <a:pt x="249467" y="367929"/>
                        <a:pt x="250309" y="367929"/>
                      </a:cubicBezTo>
                      <a:cubicBezTo>
                        <a:pt x="251151" y="367929"/>
                        <a:pt x="256390" y="367836"/>
                        <a:pt x="260880" y="367836"/>
                      </a:cubicBezTo>
                      <a:cubicBezTo>
                        <a:pt x="265371" y="367836"/>
                        <a:pt x="270610" y="367929"/>
                        <a:pt x="271358" y="367929"/>
                      </a:cubicBezTo>
                      <a:cubicBezTo>
                        <a:pt x="272294" y="367929"/>
                        <a:pt x="273136" y="367929"/>
                        <a:pt x="273978" y="367836"/>
                      </a:cubicBezTo>
                      <a:cubicBezTo>
                        <a:pt x="282772" y="367183"/>
                        <a:pt x="287169" y="357105"/>
                        <a:pt x="294186" y="351693"/>
                      </a:cubicBezTo>
                      <a:cubicBezTo>
                        <a:pt x="295402" y="350666"/>
                        <a:pt x="296711" y="349920"/>
                        <a:pt x="298208" y="349266"/>
                      </a:cubicBezTo>
                      <a:cubicBezTo>
                        <a:pt x="298395" y="349173"/>
                        <a:pt x="298676" y="349173"/>
                        <a:pt x="298863" y="349080"/>
                      </a:cubicBezTo>
                      <a:cubicBezTo>
                        <a:pt x="299050" y="348987"/>
                        <a:pt x="299237" y="348893"/>
                        <a:pt x="299331" y="348893"/>
                      </a:cubicBezTo>
                      <a:cubicBezTo>
                        <a:pt x="299799" y="348800"/>
                        <a:pt x="300173" y="348707"/>
                        <a:pt x="300547" y="348613"/>
                      </a:cubicBezTo>
                      <a:cubicBezTo>
                        <a:pt x="300641" y="348613"/>
                        <a:pt x="300641" y="348520"/>
                        <a:pt x="300734" y="348520"/>
                      </a:cubicBezTo>
                      <a:cubicBezTo>
                        <a:pt x="300921" y="348520"/>
                        <a:pt x="301108" y="348520"/>
                        <a:pt x="301296" y="348427"/>
                      </a:cubicBezTo>
                      <a:cubicBezTo>
                        <a:pt x="302138" y="348333"/>
                        <a:pt x="302886" y="348240"/>
                        <a:pt x="303728" y="348240"/>
                      </a:cubicBezTo>
                      <a:cubicBezTo>
                        <a:pt x="311680" y="348240"/>
                        <a:pt x="318135" y="354492"/>
                        <a:pt x="318603" y="362330"/>
                      </a:cubicBezTo>
                      <a:lnTo>
                        <a:pt x="318603" y="393404"/>
                      </a:lnTo>
                      <a:cubicBezTo>
                        <a:pt x="318322" y="401429"/>
                        <a:pt x="311774" y="407868"/>
                        <a:pt x="303728" y="407868"/>
                      </a:cubicBezTo>
                      <a:cubicBezTo>
                        <a:pt x="300360" y="407868"/>
                        <a:pt x="297273" y="406748"/>
                        <a:pt x="294747" y="404882"/>
                      </a:cubicBezTo>
                      <a:cubicBezTo>
                        <a:pt x="286327" y="399376"/>
                        <a:pt x="280620" y="387899"/>
                        <a:pt x="275475" y="387619"/>
                      </a:cubicBezTo>
                      <a:lnTo>
                        <a:pt x="260880" y="387712"/>
                      </a:lnTo>
                      <a:lnTo>
                        <a:pt x="246193" y="387619"/>
                      </a:lnTo>
                      <a:cubicBezTo>
                        <a:pt x="241047" y="387899"/>
                        <a:pt x="235434" y="399376"/>
                        <a:pt x="227014" y="404882"/>
                      </a:cubicBezTo>
                      <a:cubicBezTo>
                        <a:pt x="224488" y="406748"/>
                        <a:pt x="221401" y="407868"/>
                        <a:pt x="218033" y="407868"/>
                      </a:cubicBezTo>
                      <a:cubicBezTo>
                        <a:pt x="209894" y="407868"/>
                        <a:pt x="203345" y="401429"/>
                        <a:pt x="203158" y="393404"/>
                      </a:cubicBezTo>
                      <a:lnTo>
                        <a:pt x="203158" y="362330"/>
                      </a:lnTo>
                      <a:cubicBezTo>
                        <a:pt x="203532" y="354492"/>
                        <a:pt x="210081" y="348240"/>
                        <a:pt x="218033" y="348240"/>
                      </a:cubicBezTo>
                      <a:close/>
                      <a:moveTo>
                        <a:pt x="260891" y="0"/>
                      </a:moveTo>
                      <a:cubicBezTo>
                        <a:pt x="317557" y="0"/>
                        <a:pt x="433412" y="35949"/>
                        <a:pt x="433412" y="57425"/>
                      </a:cubicBezTo>
                      <a:cubicBezTo>
                        <a:pt x="433412" y="66015"/>
                        <a:pt x="421256" y="73858"/>
                        <a:pt x="400591" y="80301"/>
                      </a:cubicBezTo>
                      <a:cubicBezTo>
                        <a:pt x="399375" y="85997"/>
                        <a:pt x="395355" y="91412"/>
                        <a:pt x="389183" y="96361"/>
                      </a:cubicBezTo>
                      <a:cubicBezTo>
                        <a:pt x="388155" y="111394"/>
                        <a:pt x="384134" y="123906"/>
                        <a:pt x="378149" y="134457"/>
                      </a:cubicBezTo>
                      <a:cubicBezTo>
                        <a:pt x="378149" y="134831"/>
                        <a:pt x="378056" y="135204"/>
                        <a:pt x="378056" y="135578"/>
                      </a:cubicBezTo>
                      <a:cubicBezTo>
                        <a:pt x="375905" y="157801"/>
                        <a:pt x="370575" y="186560"/>
                        <a:pt x="370575" y="186560"/>
                      </a:cubicBezTo>
                      <a:cubicBezTo>
                        <a:pt x="370575" y="186560"/>
                        <a:pt x="381142" y="191415"/>
                        <a:pt x="381142" y="210837"/>
                      </a:cubicBezTo>
                      <a:cubicBezTo>
                        <a:pt x="377401" y="259764"/>
                        <a:pt x="357952" y="238662"/>
                        <a:pt x="353931" y="260044"/>
                      </a:cubicBezTo>
                      <a:cubicBezTo>
                        <a:pt x="347292" y="295713"/>
                        <a:pt x="315780" y="321390"/>
                        <a:pt x="296143" y="330261"/>
                      </a:cubicBezTo>
                      <a:cubicBezTo>
                        <a:pt x="284736" y="335396"/>
                        <a:pt x="273141" y="338011"/>
                        <a:pt x="260891" y="338291"/>
                      </a:cubicBezTo>
                      <a:cubicBezTo>
                        <a:pt x="248642" y="338011"/>
                        <a:pt x="236953" y="335396"/>
                        <a:pt x="225639" y="330261"/>
                      </a:cubicBezTo>
                      <a:cubicBezTo>
                        <a:pt x="206003" y="321390"/>
                        <a:pt x="174491" y="295713"/>
                        <a:pt x="167758" y="260044"/>
                      </a:cubicBezTo>
                      <a:cubicBezTo>
                        <a:pt x="163737" y="238662"/>
                        <a:pt x="144288" y="259764"/>
                        <a:pt x="140548" y="210837"/>
                      </a:cubicBezTo>
                      <a:cubicBezTo>
                        <a:pt x="140548" y="191415"/>
                        <a:pt x="151207" y="186560"/>
                        <a:pt x="151207" y="186560"/>
                      </a:cubicBezTo>
                      <a:cubicBezTo>
                        <a:pt x="151207" y="186560"/>
                        <a:pt x="145784" y="157801"/>
                        <a:pt x="143727" y="135578"/>
                      </a:cubicBezTo>
                      <a:cubicBezTo>
                        <a:pt x="143633" y="135204"/>
                        <a:pt x="143633" y="134831"/>
                        <a:pt x="143633" y="134457"/>
                      </a:cubicBezTo>
                      <a:cubicBezTo>
                        <a:pt x="137555" y="123906"/>
                        <a:pt x="133534" y="111394"/>
                        <a:pt x="132599" y="96361"/>
                      </a:cubicBezTo>
                      <a:cubicBezTo>
                        <a:pt x="126428" y="91412"/>
                        <a:pt x="122407" y="85997"/>
                        <a:pt x="121192" y="80301"/>
                      </a:cubicBezTo>
                      <a:cubicBezTo>
                        <a:pt x="100526" y="73858"/>
                        <a:pt x="88277" y="66015"/>
                        <a:pt x="88277" y="57425"/>
                      </a:cubicBezTo>
                      <a:cubicBezTo>
                        <a:pt x="88277" y="35949"/>
                        <a:pt x="204132" y="0"/>
                        <a:pt x="260891" y="0"/>
                      </a:cubicBezTo>
                      <a:close/>
                    </a:path>
                  </a:pathLst>
                </a:custGeom>
                <a:solidFill>
                  <a:schemeClr val="bg1"/>
                </a:solidFill>
                <a:ln>
                  <a:noFill/>
                </a:ln>
              </p:spPr>
              <p:txBody>
                <a:bodyPr/>
                <a:lstStyle/>
                <a:p>
                  <a:endParaRPr lang="zh-CN" altLang="en-US">
                    <a:latin typeface="Calibri" panose="020F0502020204030204" charset="0"/>
                    <a:cs typeface="Calibri" panose="020F0502020204030204" charset="0"/>
                    <a:sym typeface="+mn-lt"/>
                  </a:endParaRPr>
                </a:p>
              </p:txBody>
            </p:sp>
          </p:grpSp>
        </p:grpSp>
      </p:grpSp>
      <p:pic>
        <p:nvPicPr>
          <p:cNvPr id="3" name="图片 2"/>
          <p:cNvPicPr/>
          <p:nvPr/>
        </p:nvPicPr>
        <p:blipFill>
          <a:blip r:embed="rId1"/>
          <a:stretch>
            <a:fillRect/>
          </a:stretch>
        </p:blipFill>
        <p:spPr>
          <a:xfrm>
            <a:off x="1412240" y="885825"/>
            <a:ext cx="941070" cy="960120"/>
          </a:xfrm>
          <a:prstGeom prst="rect">
            <a:avLst/>
          </a:prstGeom>
        </p:spPr>
      </p:pic>
      <p:pic>
        <p:nvPicPr>
          <p:cNvPr id="2" name="图片 1"/>
          <p:cNvPicPr>
            <a:picLocks noChangeAspect="1"/>
          </p:cNvPicPr>
          <p:nvPr/>
        </p:nvPicPr>
        <p:blipFill>
          <a:blip r:embed="rId2"/>
          <a:stretch>
            <a:fillRect/>
          </a:stretch>
        </p:blipFill>
        <p:spPr>
          <a:xfrm>
            <a:off x="2518410" y="955675"/>
            <a:ext cx="805815" cy="805815"/>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77597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4484721" y="192644"/>
            <a:ext cx="3311525"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3-2 Technical route</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6" name="文本框 5"/>
          <p:cNvSpPr txBox="1"/>
          <p:nvPr/>
        </p:nvSpPr>
        <p:spPr>
          <a:xfrm>
            <a:off x="3117850" y="6265545"/>
            <a:ext cx="6046470" cy="294005"/>
          </a:xfrm>
          <a:prstGeom prst="rect">
            <a:avLst/>
          </a:prstGeom>
          <a:noFill/>
        </p:spPr>
        <p:txBody>
          <a:bodyPr wrap="square" rtlCol="0" anchor="t">
            <a:spAutoFit/>
          </a:bodyPr>
          <a:p>
            <a:pPr lvl="0" indent="0" algn="ctr">
              <a:lnSpc>
                <a:spcPct val="110000"/>
              </a:lnSpc>
              <a:spcBef>
                <a:spcPct val="0"/>
              </a:spcBef>
              <a:spcAft>
                <a:spcPct val="0"/>
              </a:spcAft>
              <a:buClrTx/>
              <a:buSzTx/>
              <a:buNone/>
            </a:pPr>
            <a:r>
              <a:rPr lang="en-US" altLang="zh-CN" sz="1200" dirty="0">
                <a:solidFill>
                  <a:schemeClr val="tx1"/>
                </a:solidFill>
                <a:latin typeface="Calibri" panose="020F0502020204030204" charset="0"/>
                <a:cs typeface="Calibri" panose="020F0502020204030204" charset="0"/>
                <a:sym typeface="+mn-lt"/>
              </a:rPr>
              <a:t>Technical route</a:t>
            </a:r>
            <a:r>
              <a:rPr lang="en-US" altLang="zh-CN" sz="1200" dirty="0">
                <a:solidFill>
                  <a:schemeClr val="tx1"/>
                </a:solidFill>
                <a:uFillTx/>
                <a:latin typeface="Calibri" panose="020F0502020204030204" charset="0"/>
                <a:ea typeface="+mj-ea"/>
                <a:cs typeface="Calibri" panose="020F0502020204030204" charset="0"/>
                <a:sym typeface="+mn-ea"/>
              </a:rPr>
              <a:t> for Technological Evolution from the Three-dimensional PSE Perspective</a:t>
            </a:r>
            <a:endParaRPr lang="en-US" altLang="zh-CN" sz="1200" dirty="0">
              <a:solidFill>
                <a:schemeClr val="tx1"/>
              </a:solidFill>
              <a:uFillTx/>
              <a:latin typeface="Calibri" panose="020F0502020204030204" charset="0"/>
              <a:ea typeface="+mj-ea"/>
              <a:cs typeface="Calibri" panose="020F0502020204030204" charset="0"/>
              <a:sym typeface="+mn-ea"/>
            </a:endParaRPr>
          </a:p>
        </p:txBody>
      </p:sp>
      <p:pic>
        <p:nvPicPr>
          <p:cNvPr id="7" name="图片 6" descr="图片 2"/>
          <p:cNvPicPr>
            <a:picLocks noChangeAspect="1"/>
          </p:cNvPicPr>
          <p:nvPr/>
        </p:nvPicPr>
        <p:blipFill>
          <a:blip r:embed="rId1"/>
          <a:stretch>
            <a:fillRect/>
          </a:stretch>
        </p:blipFill>
        <p:spPr>
          <a:xfrm>
            <a:off x="2333625" y="821055"/>
            <a:ext cx="7524115" cy="5462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6520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4484721" y="192644"/>
            <a:ext cx="3311525"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3-2 Technical route</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707390" y="1274445"/>
            <a:ext cx="10057765" cy="1793240"/>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Key Steps:</a:t>
            </a:r>
            <a:r>
              <a:rPr lang="en-US" altLang="zh-CN" b="1" dirty="0">
                <a:solidFill>
                  <a:srgbClr val="003BA3"/>
                </a:solidFill>
                <a:uFillTx/>
                <a:latin typeface="Calibri" panose="020F0502020204030204" charset="0"/>
                <a:ea typeface="+mj-ea"/>
                <a:cs typeface="Calibri" panose="020F0502020204030204" charset="0"/>
                <a:sym typeface="+mn-ea"/>
              </a:rPr>
              <a:t> </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Step1: Data accquisition &amp; processing</a:t>
            </a:r>
            <a:endParaRPr lang="en-US" altLang="zh-CN">
              <a:ln>
                <a:noFill/>
                <a:prstDash val="sysDot"/>
              </a:ln>
              <a:solidFill>
                <a:srgbClr val="C00000"/>
              </a:solidFill>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Domain patent data reterieval and fulltext download.</a:t>
            </a:r>
            <a:endParaRPr lang="en-US" altLang="zh-CN">
              <a:ln>
                <a:noFill/>
                <a:prstDash val="sysDot"/>
              </a:ln>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Chinese and English consistency processing.</a:t>
            </a:r>
            <a:endParaRPr lang="en-US" altLang="zh-CN">
              <a:ln>
                <a:noFill/>
                <a:prstDash val="sysDot"/>
              </a:ln>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Text segmentation: segment patent texts into titles, abstracts, background technology, invention content, independent claims, and other components.</a:t>
            </a:r>
            <a:endParaRPr lang="en-US" altLang="zh-CN">
              <a:ln>
                <a:noFill/>
                <a:prstDash val="sysDot"/>
              </a:ln>
              <a:latin typeface="Calibri" panose="020F0502020204030204" charset="0"/>
              <a:cs typeface="Calibri" panose="020F0502020204030204" charset="0"/>
              <a:sym typeface="+mn-ea"/>
            </a:endParaRPr>
          </a:p>
        </p:txBody>
      </p:sp>
      <p:pic>
        <p:nvPicPr>
          <p:cNvPr id="4" name="图片 3"/>
          <p:cNvPicPr>
            <a:picLocks noChangeAspect="1"/>
          </p:cNvPicPr>
          <p:nvPr/>
        </p:nvPicPr>
        <p:blipFill>
          <a:blip r:embed="rId2"/>
          <a:stretch>
            <a:fillRect/>
          </a:stretch>
        </p:blipFill>
        <p:spPr>
          <a:xfrm>
            <a:off x="4045585" y="3343910"/>
            <a:ext cx="4100830" cy="2762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6520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4484721" y="192644"/>
            <a:ext cx="3311525"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3-2 Technical route</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707390" y="1163320"/>
            <a:ext cx="10139680" cy="187896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Key Steps:</a:t>
            </a:r>
            <a:r>
              <a:rPr lang="en-US" altLang="zh-CN" b="1" dirty="0">
                <a:solidFill>
                  <a:srgbClr val="003BA3"/>
                </a:solidFill>
                <a:uFillTx/>
                <a:latin typeface="Calibri" panose="020F0502020204030204" charset="0"/>
                <a:ea typeface="+mj-ea"/>
                <a:cs typeface="Calibri" panose="020F0502020204030204" charset="0"/>
                <a:sym typeface="+mn-ea"/>
              </a:rPr>
              <a:t> </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Step2: PSE element extraction based on LLM</a:t>
            </a:r>
            <a:endParaRPr lang="en-US" altLang="zh-CN">
              <a:ln>
                <a:noFill/>
                <a:prstDash val="sysDot"/>
              </a:ln>
              <a:solidFill>
                <a:srgbClr val="C00000"/>
              </a:solidFill>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Corpus selection:  locates target extraction paragraphs to ensure the accuracy of extraction results.</a:t>
            </a:r>
            <a:endParaRPr lang="en-US" altLang="zh-CN">
              <a:ln>
                <a:noFill/>
                <a:prstDash val="sysDot"/>
              </a:ln>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Prompt engineering construction: setting LLM roles, providing task examples, clarifying terminology definitions, elaborating instructions step by step, and standardizing LLM outputs.</a:t>
            </a:r>
            <a:endParaRPr lang="en-US" altLang="zh-CN">
              <a:ln>
                <a:noFill/>
                <a:prstDash val="sysDot"/>
              </a:ln>
              <a:latin typeface="Calibri" panose="020F0502020204030204" charset="0"/>
              <a:cs typeface="Calibri" panose="020F0502020204030204" charset="0"/>
              <a:sym typeface="+mn-ea"/>
            </a:endParaRPr>
          </a:p>
        </p:txBody>
      </p:sp>
      <p:pic>
        <p:nvPicPr>
          <p:cNvPr id="7" name="图片 6"/>
          <p:cNvPicPr>
            <a:picLocks noChangeAspect="1"/>
          </p:cNvPicPr>
          <p:nvPr/>
        </p:nvPicPr>
        <p:blipFill>
          <a:blip r:embed="rId2"/>
          <a:stretch>
            <a:fillRect/>
          </a:stretch>
        </p:blipFill>
        <p:spPr>
          <a:xfrm rot="5400000">
            <a:off x="4603115" y="676275"/>
            <a:ext cx="3085465" cy="83959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6520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4484721" y="192644"/>
            <a:ext cx="3311525"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3-2 Technical route</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707390" y="1063625"/>
            <a:ext cx="10457815" cy="3223260"/>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Key Steps:</a:t>
            </a:r>
            <a:r>
              <a:rPr lang="en-US" altLang="zh-CN" b="1" dirty="0">
                <a:solidFill>
                  <a:srgbClr val="003BA3"/>
                </a:solidFill>
                <a:uFillTx/>
                <a:latin typeface="Calibri" panose="020F0502020204030204" charset="0"/>
                <a:ea typeface="+mj-ea"/>
                <a:cs typeface="Calibri" panose="020F0502020204030204" charset="0"/>
                <a:sym typeface="+mn-ea"/>
              </a:rPr>
              <a:t> </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Step3: PSE Topic Identification Based on the BERTopic Model</a:t>
            </a:r>
            <a:endParaRPr lang="en-US" altLang="zh-CN">
              <a:ln>
                <a:noFill/>
                <a:prstDash val="sysDot"/>
              </a:ln>
              <a:solidFill>
                <a:srgbClr val="C00000"/>
              </a:solidFill>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Text vectorization: ZhiYuan Basic GloVe Embedding model.</a:t>
            </a:r>
            <a:endParaRPr lang="en-US" altLang="zh-CN">
              <a:ln>
                <a:noFill/>
                <a:prstDash val="sysDot"/>
              </a:ln>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Dimensionality reduction: UMAP (Uniform Manifold Approximation and Projection) algorithm.</a:t>
            </a:r>
            <a:endParaRPr lang="en-US" altLang="zh-CN">
              <a:ln>
                <a:noFill/>
                <a:prstDash val="sysDot"/>
              </a:ln>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Similar groups </a:t>
            </a:r>
            <a:r>
              <a:rPr lang="en-US" altLang="zh-CN">
                <a:ln>
                  <a:noFill/>
                  <a:prstDash val="sysDot"/>
                </a:ln>
                <a:latin typeface="Calibri" panose="020F0502020204030204" charset="0"/>
                <a:cs typeface="Calibri" panose="020F0502020204030204" charset="0"/>
                <a:sym typeface="+mn-ea"/>
              </a:rPr>
              <a:t>Clustering </a:t>
            </a:r>
            <a:r>
              <a:rPr lang="en-US" altLang="zh-CN">
                <a:ln>
                  <a:noFill/>
                  <a:prstDash val="sysDot"/>
                </a:ln>
                <a:latin typeface="Calibri" panose="020F0502020204030204" charset="0"/>
                <a:cs typeface="Calibri" panose="020F0502020204030204" charset="0"/>
                <a:sym typeface="+mn-ea"/>
              </a:rPr>
              <a:t>to extract core topics:  HDBSCAN (Hierarchical Density-Based Spatial Clustering of Applications with Noise) algorithm.`</a:t>
            </a:r>
            <a:endParaRPr lang="en-US" altLang="zh-CN">
              <a:ln>
                <a:noFill/>
                <a:prstDash val="sysDot"/>
              </a:ln>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Optimization of keyword extraction results:  CountVectorizer and C-TF-IDF, KeyBert and MMR (Maximal Marginal Relevance) algorithm.</a:t>
            </a:r>
            <a:endParaRPr lang="en-US" altLang="zh-CN">
              <a:ln>
                <a:noFill/>
                <a:prstDash val="sysDot"/>
              </a:ln>
              <a:latin typeface="Calibri" panose="020F0502020204030204" charset="0"/>
              <a:cs typeface="Calibri" panose="020F0502020204030204" charset="0"/>
              <a:sym typeface="+mn-ea"/>
            </a:endParaRPr>
          </a:p>
          <a:p>
            <a:pPr marL="1200150" lvl="2"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Optimization of the topic labels for each cluster: Combine insights from LLM and domain experts in AI (one senior intellectual property expert and one patent.</a:t>
            </a:r>
            <a:endParaRPr lang="en-US" altLang="zh-CN">
              <a:ln>
                <a:noFill/>
                <a:prstDash val="sysDot"/>
              </a:ln>
              <a:latin typeface="Calibri" panose="020F0502020204030204" charset="0"/>
              <a:cs typeface="Calibri" panose="020F0502020204030204" charset="0"/>
              <a:sym typeface="+mn-ea"/>
            </a:endParaRPr>
          </a:p>
        </p:txBody>
      </p:sp>
      <p:sp>
        <p:nvSpPr>
          <p:cNvPr id="6" name="文本框 5"/>
          <p:cNvSpPr txBox="1"/>
          <p:nvPr/>
        </p:nvSpPr>
        <p:spPr>
          <a:xfrm>
            <a:off x="4062095" y="6274435"/>
            <a:ext cx="3734435" cy="294005"/>
          </a:xfrm>
          <a:prstGeom prst="rect">
            <a:avLst/>
          </a:prstGeom>
          <a:noFill/>
        </p:spPr>
        <p:txBody>
          <a:bodyPr wrap="square" rtlCol="0" anchor="t">
            <a:spAutoFit/>
          </a:bodyPr>
          <a:p>
            <a:pPr lvl="0" indent="0" algn="ctr">
              <a:lnSpc>
                <a:spcPct val="110000"/>
              </a:lnSpc>
              <a:spcBef>
                <a:spcPct val="0"/>
              </a:spcBef>
              <a:spcAft>
                <a:spcPct val="0"/>
              </a:spcAft>
              <a:buClrTx/>
              <a:buSzTx/>
              <a:buNone/>
            </a:pPr>
            <a:r>
              <a:rPr lang="en-US" altLang="zh-CN" sz="1200" dirty="0">
                <a:solidFill>
                  <a:schemeClr val="tx1"/>
                </a:solidFill>
                <a:uFillTx/>
                <a:latin typeface="Calibri" panose="020F0502020204030204" charset="0"/>
                <a:ea typeface="+mj-ea"/>
                <a:cs typeface="Calibri" panose="020F0502020204030204" charset="0"/>
                <a:sym typeface="+mn-ea"/>
              </a:rPr>
              <a:t>Topic Identification Steps Based on the BERTopic Model</a:t>
            </a:r>
            <a:endParaRPr lang="en-US" altLang="zh-CN" sz="1200" dirty="0">
              <a:solidFill>
                <a:schemeClr val="tx1"/>
              </a:solidFill>
              <a:uFillTx/>
              <a:latin typeface="Calibri" panose="020F0502020204030204" charset="0"/>
              <a:ea typeface="+mj-ea"/>
              <a:cs typeface="Calibri" panose="020F0502020204030204" charset="0"/>
              <a:sym typeface="+mn-ea"/>
            </a:endParaRPr>
          </a:p>
        </p:txBody>
      </p:sp>
      <p:pic>
        <p:nvPicPr>
          <p:cNvPr id="36" name="图片 7"/>
          <p:cNvPicPr>
            <a:picLocks noChangeAspect="1"/>
          </p:cNvPicPr>
          <p:nvPr/>
        </p:nvPicPr>
        <p:blipFill>
          <a:blip r:embed="rId2"/>
          <a:stretch>
            <a:fillRect/>
          </a:stretch>
        </p:blipFill>
        <p:spPr>
          <a:xfrm>
            <a:off x="2032000" y="4669790"/>
            <a:ext cx="8024495" cy="13639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6520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4115151" y="192644"/>
            <a:ext cx="4049395"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3-3 Analysis dimension </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707390" y="1011555"/>
            <a:ext cx="10398760" cy="2123440"/>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PSE Correlation Evolution Analysis </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Each patent corresponds to a PSE topic, with each topic encompassing multiple patents.</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The publication number serves as the unique ID for a patent, PSE topics are interconnected through it </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Analyse the trends of PSE combination pathways.</a:t>
            </a:r>
            <a:endParaRPr lang="en-US" altLang="zh-CN">
              <a:ln>
                <a:noFill/>
                <a:prstDash val="sysDot"/>
              </a:ln>
              <a:latin typeface="Calibri" panose="020F0502020204030204" charset="0"/>
              <a:cs typeface="Calibri" panose="020F0502020204030204" charset="0"/>
              <a:sym typeface="+mn-ea"/>
            </a:endParaRPr>
          </a:p>
          <a:p>
            <a:pPr marL="285750" lvl="0" indent="-285750" algn="l">
              <a:lnSpc>
                <a:spcPct val="110000"/>
              </a:lnSpc>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PSE Topic Feature Analysis</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Refer to the technical evolution metrics and classification criteria of existing studies, utilize technical evolution metrics to analyze the dynamic features of PSE </a:t>
            </a:r>
            <a:r>
              <a:rPr lang="en-US" altLang="zh-CN">
                <a:ln>
                  <a:noFill/>
                  <a:prstDash val="sysDot"/>
                </a:ln>
                <a:latin typeface="Calibri" panose="020F0502020204030204" charset="0"/>
                <a:cs typeface="Calibri" panose="020F0502020204030204" charset="0"/>
                <a:sym typeface="+mn-ea"/>
              </a:rPr>
              <a:t>combination pathways.</a:t>
            </a:r>
            <a:endParaRPr lang="en-US" altLang="zh-CN">
              <a:ln>
                <a:noFill/>
                <a:prstDash val="sysDot"/>
              </a:ln>
              <a:latin typeface="Calibri" panose="020F0502020204030204" charset="0"/>
              <a:cs typeface="Calibri" panose="020F0502020204030204" charset="0"/>
              <a:sym typeface="+mn-ea"/>
            </a:endParaRPr>
          </a:p>
        </p:txBody>
      </p:sp>
      <p:graphicFrame>
        <p:nvGraphicFramePr>
          <p:cNvPr id="8" name="表格 7"/>
          <p:cNvGraphicFramePr/>
          <p:nvPr>
            <p:custDataLst>
              <p:tags r:id="rId2"/>
            </p:custDataLst>
          </p:nvPr>
        </p:nvGraphicFramePr>
        <p:xfrm>
          <a:off x="1016000" y="3230245"/>
          <a:ext cx="10234930" cy="3444240"/>
        </p:xfrm>
        <a:graphic>
          <a:graphicData uri="http://schemas.openxmlformats.org/drawingml/2006/table">
            <a:tbl>
              <a:tblPr firstRow="1" bandRow="1">
                <a:tableStyleId>{5C22544A-7EE6-4342-B048-85BDC9FD1C3A}</a:tableStyleId>
              </a:tblPr>
              <a:tblGrid>
                <a:gridCol w="1167130"/>
                <a:gridCol w="1079500"/>
                <a:gridCol w="3838575"/>
                <a:gridCol w="4149725"/>
              </a:tblGrid>
              <a:tr h="304800">
                <a:tc>
                  <a:txBody>
                    <a:bodyPr/>
                    <a:p>
                      <a:pPr algn="ctr">
                        <a:buNone/>
                      </a:pPr>
                      <a:r>
                        <a:rPr lang="en-US" altLang="zh-CN" sz="1400">
                          <a:latin typeface="Calibri" panose="020F0502020204030204" charset="0"/>
                          <a:cs typeface="Calibri" panose="020F0502020204030204" charset="0"/>
                        </a:rPr>
                        <a:t>Metrics</a:t>
                      </a:r>
                      <a:endParaRPr lang="en-US" altLang="zh-CN" sz="1400">
                        <a:latin typeface="Calibri" panose="020F0502020204030204" charset="0"/>
                        <a:cs typeface="Calibri" panose="020F0502020204030204" charset="0"/>
                      </a:endParaRPr>
                    </a:p>
                  </a:txBody>
                  <a:tcPr anchor="ctr" anchorCtr="0"/>
                </a:tc>
                <a:tc>
                  <a:txBody>
                    <a:bodyPr/>
                    <a:p>
                      <a:pPr>
                        <a:buNone/>
                      </a:pPr>
                      <a:r>
                        <a:rPr lang="en-US" altLang="zh-CN" sz="1400">
                          <a:latin typeface="Calibri" panose="020F0502020204030204" charset="0"/>
                          <a:cs typeface="Calibri" panose="020F0502020204030204" charset="0"/>
                        </a:rPr>
                        <a:t>Formula</a:t>
                      </a:r>
                      <a:endParaRPr lang="en-US" altLang="zh-CN"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rPr>
                        <a:t>Calculation</a:t>
                      </a:r>
                      <a:endParaRPr lang="en-US" altLang="zh-CN"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rPr>
                        <a:t>Explanation</a:t>
                      </a:r>
                      <a:endParaRPr lang="en-US" altLang="zh-CN" sz="1400">
                        <a:latin typeface="Calibri" panose="020F0502020204030204" charset="0"/>
                        <a:cs typeface="Calibri" panose="020F0502020204030204" charset="0"/>
                      </a:endParaRPr>
                    </a:p>
                  </a:txBody>
                  <a:tcPr anchor="ctr" anchorCtr="0"/>
                </a:tc>
              </a:tr>
              <a:tr h="731520">
                <a:tc>
                  <a:txBody>
                    <a:bodyPr/>
                    <a:p>
                      <a:pPr algn="ctr">
                        <a:buNone/>
                      </a:pPr>
                      <a:r>
                        <a:rPr lang="en-US" altLang="zh-CN" sz="1400">
                          <a:ln>
                            <a:noFill/>
                            <a:prstDash val="sysDot"/>
                          </a:ln>
                          <a:latin typeface="Calibri" panose="020F0502020204030204" charset="0"/>
                          <a:cs typeface="Calibri" panose="020F0502020204030204" charset="0"/>
                          <a:sym typeface="+mn-ea"/>
                        </a:rPr>
                        <a:t>Importance</a:t>
                      </a:r>
                      <a:endParaRPr lang="en-US" altLang="zh-CN" sz="1400">
                        <a:ln>
                          <a:noFill/>
                          <a:prstDash val="sysDot"/>
                        </a:ln>
                        <a:latin typeface="Calibri" panose="020F0502020204030204" charset="0"/>
                        <a:cs typeface="Calibri" panose="020F0502020204030204" charset="0"/>
                        <a:sym typeface="+mn-ea"/>
                      </a:endParaRPr>
                    </a:p>
                  </a:txBody>
                  <a:tcPr anchor="ctr" anchorCtr="0"/>
                </a:tc>
                <a:tc>
                  <a:txBody>
                    <a:bodyPr/>
                    <a:p>
                      <a:pPr>
                        <a:buNone/>
                      </a:pPr>
                      <a:endParaRPr lang="zh-CN" altLang="en-US"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rPr>
                        <a:t>The importance of topic i is reflected by the average number of patents for this topic across the entire time window. </a:t>
                      </a:r>
                      <a:endParaRPr lang="en-US" altLang="zh-CN"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sym typeface="+mn-ea"/>
                        </a:rPr>
                        <a:t>Qi represents the number of patents for topic i, and T represents the number of time windows.</a:t>
                      </a:r>
                      <a:endParaRPr lang="en-US" altLang="zh-CN" sz="1400">
                        <a:latin typeface="Calibri" panose="020F0502020204030204" charset="0"/>
                        <a:cs typeface="Calibri" panose="020F0502020204030204" charset="0"/>
                        <a:sym typeface="+mn-ea"/>
                      </a:endParaRPr>
                    </a:p>
                  </a:txBody>
                  <a:tcPr anchor="ctr" anchorCtr="0"/>
                </a:tc>
              </a:tr>
              <a:tr h="731520">
                <a:tc>
                  <a:txBody>
                    <a:bodyPr/>
                    <a:p>
                      <a:pPr algn="ctr">
                        <a:buNone/>
                      </a:pPr>
                      <a:r>
                        <a:rPr lang="en-US" altLang="zh-CN" sz="1400">
                          <a:ln>
                            <a:noFill/>
                            <a:prstDash val="sysDot"/>
                          </a:ln>
                          <a:latin typeface="Calibri" panose="020F0502020204030204" charset="0"/>
                          <a:cs typeface="Calibri" panose="020F0502020204030204" charset="0"/>
                          <a:sym typeface="+mn-ea"/>
                        </a:rPr>
                        <a:t>Novelty</a:t>
                      </a:r>
                      <a:endParaRPr lang="en-US" altLang="zh-CN" sz="1400">
                        <a:ln>
                          <a:noFill/>
                          <a:prstDash val="sysDot"/>
                        </a:ln>
                        <a:latin typeface="Calibri" panose="020F0502020204030204" charset="0"/>
                        <a:cs typeface="Calibri" panose="020F0502020204030204" charset="0"/>
                        <a:sym typeface="+mn-ea"/>
                      </a:endParaRPr>
                    </a:p>
                  </a:txBody>
                  <a:tcPr anchor="ctr" anchorCtr="0"/>
                </a:tc>
                <a:tc>
                  <a:txBody>
                    <a:bodyPr/>
                    <a:p>
                      <a:pPr>
                        <a:buNone/>
                      </a:pPr>
                      <a:endParaRPr lang="zh-CN" altLang="en-US"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rPr>
                        <a:t>The novelty of topic i is reflected by the average application year of patents for this topic.</a:t>
                      </a:r>
                      <a:endParaRPr lang="en-US" altLang="zh-CN"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rPr>
                        <a:t>ti represents the application year of patent i under this topic, and Q represents the total number of patents under this topic.</a:t>
                      </a:r>
                      <a:endParaRPr lang="en-US" altLang="zh-CN" sz="1400">
                        <a:latin typeface="Calibri" panose="020F0502020204030204" charset="0"/>
                        <a:cs typeface="Calibri" panose="020F0502020204030204" charset="0"/>
                      </a:endParaRPr>
                    </a:p>
                  </a:txBody>
                  <a:tcPr anchor="ctr" anchorCtr="0"/>
                </a:tc>
              </a:tr>
              <a:tr h="731520">
                <a:tc>
                  <a:txBody>
                    <a:bodyPr/>
                    <a:p>
                      <a:pPr algn="ctr">
                        <a:buNone/>
                      </a:pPr>
                      <a:r>
                        <a:rPr lang="en-US" altLang="zh-CN" sz="1400">
                          <a:ln>
                            <a:noFill/>
                            <a:prstDash val="sysDot"/>
                          </a:ln>
                          <a:latin typeface="Calibri" panose="020F0502020204030204" charset="0"/>
                          <a:cs typeface="Calibri" panose="020F0502020204030204" charset="0"/>
                          <a:sym typeface="+mn-ea"/>
                        </a:rPr>
                        <a:t>Growth</a:t>
                      </a:r>
                      <a:endParaRPr lang="en-US" altLang="zh-CN" sz="1400">
                        <a:ln>
                          <a:noFill/>
                          <a:prstDash val="sysDot"/>
                        </a:ln>
                        <a:latin typeface="Calibri" panose="020F0502020204030204" charset="0"/>
                        <a:cs typeface="Calibri" panose="020F0502020204030204" charset="0"/>
                        <a:sym typeface="+mn-ea"/>
                      </a:endParaRPr>
                    </a:p>
                  </a:txBody>
                  <a:tcPr anchor="ctr" anchorCtr="0"/>
                </a:tc>
                <a:tc>
                  <a:txBody>
                    <a:bodyPr/>
                    <a:p>
                      <a:pPr>
                        <a:buNone/>
                      </a:pPr>
                      <a:endParaRPr lang="zh-CN" altLang="en-US"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rPr>
                        <a:t>The growth rate of topic i is reflected by the rate of increase in the number of patents for this topic across the entire time window.</a:t>
                      </a:r>
                      <a:endParaRPr lang="en-US" altLang="zh-CN"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rPr>
                        <a:t>NL represents the number of patents in the most recent time period, and NE represents the number of patents in the earliest time period.</a:t>
                      </a:r>
                      <a:endParaRPr lang="en-US" altLang="zh-CN" sz="1400">
                        <a:latin typeface="Calibri" panose="020F0502020204030204" charset="0"/>
                        <a:cs typeface="Calibri" panose="020F0502020204030204" charset="0"/>
                      </a:endParaRPr>
                    </a:p>
                  </a:txBody>
                  <a:tcPr anchor="ctr" anchorCtr="0"/>
                </a:tc>
              </a:tr>
              <a:tr h="944880">
                <a:tc>
                  <a:txBody>
                    <a:bodyPr/>
                    <a:p>
                      <a:pPr marL="0" lvl="1" algn="ctr">
                        <a:buNone/>
                      </a:pPr>
                      <a:r>
                        <a:rPr lang="en-US" altLang="zh-CN" sz="1400">
                          <a:ln>
                            <a:noFill/>
                            <a:prstDash val="sysDot"/>
                          </a:ln>
                          <a:latin typeface="Calibri" panose="020F0502020204030204" charset="0"/>
                          <a:cs typeface="Calibri" panose="020F0502020204030204" charset="0"/>
                          <a:sym typeface="+mn-ea"/>
                        </a:rPr>
                        <a:t>Persistance</a:t>
                      </a:r>
                      <a:endParaRPr lang="en-US" altLang="zh-CN" sz="1400">
                        <a:ln>
                          <a:noFill/>
                          <a:prstDash val="sysDot"/>
                        </a:ln>
                        <a:latin typeface="Calibri" panose="020F0502020204030204" charset="0"/>
                        <a:cs typeface="Calibri" panose="020F0502020204030204" charset="0"/>
                        <a:sym typeface="+mn-ea"/>
                      </a:endParaRPr>
                    </a:p>
                    <a:p>
                      <a:pPr marL="0" lvl="1" algn="ctr">
                        <a:buNone/>
                      </a:pPr>
                      <a:endParaRPr lang="en-US" altLang="zh-CN" sz="1400">
                        <a:ln>
                          <a:noFill/>
                          <a:prstDash val="sysDot"/>
                        </a:ln>
                        <a:latin typeface="Calibri" panose="020F0502020204030204" charset="0"/>
                        <a:cs typeface="Calibri" panose="020F0502020204030204" charset="0"/>
                        <a:sym typeface="+mn-ea"/>
                      </a:endParaRPr>
                    </a:p>
                  </a:txBody>
                  <a:tcPr anchor="ctr" anchorCtr="0"/>
                </a:tc>
                <a:tc>
                  <a:txBody>
                    <a:bodyPr/>
                    <a:p>
                      <a:pPr>
                        <a:buNone/>
                      </a:pPr>
                      <a:endParaRPr lang="zh-CN" altLang="en-US"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rPr>
                        <a:t>The persistence of topic i is reflected by the number of patents not less than α and the number of years they cover throughout the entire time window.</a:t>
                      </a:r>
                      <a:endParaRPr lang="en-US" altLang="zh-CN" sz="1400">
                        <a:latin typeface="Calibri" panose="020F0502020204030204" charset="0"/>
                        <a:cs typeface="Calibri" panose="020F0502020204030204" charset="0"/>
                      </a:endParaRPr>
                    </a:p>
                  </a:txBody>
                  <a:tcPr anchor="ctr" anchorCtr="0"/>
                </a:tc>
                <a:tc>
                  <a:txBody>
                    <a:bodyPr/>
                    <a:p>
                      <a:pPr algn="l">
                        <a:buNone/>
                      </a:pPr>
                      <a:r>
                        <a:rPr lang="en-US" altLang="zh-CN" sz="1400">
                          <a:latin typeface="Calibri" panose="020F0502020204030204" charset="0"/>
                          <a:cs typeface="Calibri" panose="020F0502020204030204" charset="0"/>
                        </a:rPr>
                        <a:t>|{i|tQi &gt; α}| represents the number of years in which the patent count for this topic exceeds the threshold α, where α ∈ R+ (positive real numbers), and T represents the total number of time windows.</a:t>
                      </a:r>
                      <a:endParaRPr lang="en-US" altLang="zh-CN" sz="1400">
                        <a:latin typeface="Calibri" panose="020F0502020204030204" charset="0"/>
                        <a:cs typeface="Calibri" panose="020F0502020204030204" charset="0"/>
                      </a:endParaRPr>
                    </a:p>
                  </a:txBody>
                  <a:tcPr anchor="ctr" anchorCtr="0"/>
                </a:tc>
              </a:tr>
            </a:tbl>
          </a:graphicData>
        </a:graphic>
      </p:graphicFrame>
      <p:pic>
        <p:nvPicPr>
          <p:cNvPr id="9" name="图片 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421890" y="3706495"/>
            <a:ext cx="537210" cy="419735"/>
          </a:xfrm>
          <a:prstGeom prst="rect">
            <a:avLst/>
          </a:prstGeom>
        </p:spPr>
      </p:pic>
      <p:pic>
        <p:nvPicPr>
          <p:cNvPr id="12" name="图片 1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2195195" y="5951855"/>
            <a:ext cx="1086485" cy="397510"/>
          </a:xfrm>
          <a:prstGeom prst="rect">
            <a:avLst/>
          </a:prstGeom>
        </p:spPr>
      </p:pic>
      <p:pic>
        <p:nvPicPr>
          <p:cNvPr id="13" name="图片 1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220595" y="5170805"/>
            <a:ext cx="1000760" cy="411480"/>
          </a:xfrm>
          <a:prstGeom prst="rect">
            <a:avLst/>
          </a:prstGeom>
        </p:spPr>
      </p:pic>
      <p:pic>
        <p:nvPicPr>
          <p:cNvPr id="14" name="图片 13"/>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2312670" y="4444365"/>
            <a:ext cx="755015" cy="4076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10800000" flipV="1">
            <a:off x="8128000" y="441960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7" name="直角三角形 6"/>
          <p:cNvSpPr/>
          <p:nvPr/>
        </p:nvSpPr>
        <p:spPr>
          <a:xfrm rot="10800000" flipV="1">
            <a:off x="8382000" y="464820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grpSp>
        <p:nvGrpSpPr>
          <p:cNvPr id="53" name="组合 52"/>
          <p:cNvGrpSpPr/>
          <p:nvPr/>
        </p:nvGrpSpPr>
        <p:grpSpPr>
          <a:xfrm>
            <a:off x="1146180" y="1466820"/>
            <a:ext cx="9782810" cy="2877185"/>
            <a:chOff x="1146180" y="628546"/>
            <a:chExt cx="9782810" cy="2877185"/>
          </a:xfrm>
        </p:grpSpPr>
        <p:sp>
          <p:nvSpPr>
            <p:cNvPr id="54" name="文本框 53"/>
            <p:cNvSpPr txBox="1"/>
            <p:nvPr/>
          </p:nvSpPr>
          <p:spPr>
            <a:xfrm>
              <a:off x="1146180" y="1845841"/>
              <a:ext cx="9782810" cy="1659890"/>
            </a:xfrm>
            <a:prstGeom prst="rect">
              <a:avLst/>
            </a:prstGeom>
            <a:noFill/>
            <a:effectLst/>
          </p:spPr>
          <p:txBody>
            <a:bodyPr wrap="square" lIns="118872" tIns="59436" rIns="118872" bIns="59436" rtlCol="0">
              <a:no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ctr"/>
              <a:r>
                <a:rPr lang="en-US" altLang="zh-CN" sz="5200">
                  <a:solidFill>
                    <a:srgbClr val="003BA3"/>
                  </a:solidFill>
                  <a:latin typeface="Calibri" panose="020F0502020204030204" charset="0"/>
                  <a:ea typeface="+mn-ea"/>
                  <a:cs typeface="Calibri" panose="020F0502020204030204" charset="0"/>
                  <a:sym typeface="+mn-lt"/>
                </a:rPr>
                <a:t>Research results and explanations</a:t>
              </a:r>
              <a:endParaRPr lang="en-US" altLang="zh-CN" sz="5200">
                <a:solidFill>
                  <a:srgbClr val="003BA3"/>
                </a:solidFill>
                <a:latin typeface="Calibri" panose="020F0502020204030204" charset="0"/>
                <a:ea typeface="+mn-ea"/>
                <a:cs typeface="Calibri" panose="020F0502020204030204" charset="0"/>
                <a:sym typeface="+mn-lt"/>
              </a:endParaRPr>
            </a:p>
            <a:p>
              <a:pPr algn="ctr"/>
              <a:endParaRPr lang="en-US" altLang="zh-CN" sz="2000">
                <a:solidFill>
                  <a:schemeClr val="tx1"/>
                </a:solidFill>
                <a:latin typeface="Calibri" panose="020F0502020204030204" charset="0"/>
                <a:ea typeface="+mn-ea"/>
                <a:cs typeface="Calibri" panose="020F0502020204030204" charset="0"/>
                <a:sym typeface="+mn-lt"/>
              </a:endParaRPr>
            </a:p>
            <a:p>
              <a:pPr algn="ctr"/>
              <a:r>
                <a:rPr lang="en-US" altLang="zh-CN" sz="2000">
                  <a:solidFill>
                    <a:schemeClr val="tx1"/>
                  </a:solidFill>
                  <a:latin typeface="Calibri" panose="020F0502020204030204" charset="0"/>
                  <a:ea typeface="+mn-ea"/>
                  <a:cs typeface="Calibri" panose="020F0502020204030204" charset="0"/>
                  <a:sym typeface="+mn-lt"/>
                </a:rPr>
                <a:t>A case study: Pre-trained Large Model patent data</a:t>
              </a:r>
              <a:endParaRPr lang="en-US" altLang="zh-CN" sz="2000">
                <a:solidFill>
                  <a:schemeClr val="tx1"/>
                </a:solidFill>
                <a:latin typeface="Calibri" panose="020F0502020204030204" charset="0"/>
                <a:ea typeface="+mn-ea"/>
                <a:cs typeface="Calibri" panose="020F0502020204030204" charset="0"/>
                <a:sym typeface="+mn-lt"/>
              </a:endParaRPr>
            </a:p>
          </p:txBody>
        </p:sp>
        <p:sp>
          <p:nvSpPr>
            <p:cNvPr id="56" name="文本框 55"/>
            <p:cNvSpPr txBox="1"/>
            <p:nvPr/>
          </p:nvSpPr>
          <p:spPr>
            <a:xfrm>
              <a:off x="5584193" y="628546"/>
              <a:ext cx="906780" cy="918210"/>
            </a:xfrm>
            <a:prstGeom prst="rect">
              <a:avLst/>
            </a:prstGeom>
            <a:noFill/>
            <a:effectLst/>
          </p:spPr>
          <p:txBody>
            <a:bodyPr wrap="non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r>
                <a:rPr lang="en-US" altLang="zh-CN" sz="5200">
                  <a:solidFill>
                    <a:srgbClr val="003BA3"/>
                  </a:solidFill>
                  <a:latin typeface="Calibri" panose="020F0502020204030204" charset="0"/>
                  <a:ea typeface="+mn-ea"/>
                  <a:cs typeface="Calibri" panose="020F0502020204030204" charset="0"/>
                  <a:sym typeface="+mn-lt"/>
                </a:rPr>
                <a:t>04</a:t>
              </a:r>
              <a:endParaRPr lang="en-US" altLang="zh-CN" sz="5200" dirty="0">
                <a:solidFill>
                  <a:srgbClr val="003BA3"/>
                </a:solidFill>
                <a:latin typeface="Calibri" panose="020F0502020204030204" charset="0"/>
                <a:ea typeface="+mn-ea"/>
                <a:cs typeface="Calibri" panose="020F050202020403020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6520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2920081" y="192644"/>
            <a:ext cx="6704330"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4-1 Data Acquisition and Preprocessing </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707390" y="1163320"/>
            <a:ext cx="10694670" cy="4145280"/>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Data Retrieval:  </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Database: incoPat, Derwent Innovation</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Retrieval strategy: </a:t>
            </a:r>
            <a:r>
              <a:rPr lang="en-US" altLang="zh-CN">
                <a:ln>
                  <a:noFill/>
                  <a:prstDash val="sysDot"/>
                </a:ln>
                <a:solidFill>
                  <a:srgbClr val="C00000"/>
                </a:solidFill>
                <a:latin typeface="Calibri" panose="020F0502020204030204" charset="0"/>
                <a:cs typeface="Calibri" panose="020F0502020204030204" charset="0"/>
                <a:sym typeface="+mn-ea"/>
              </a:rPr>
              <a:t>keywords</a:t>
            </a:r>
            <a:r>
              <a:rPr lang="en-US" altLang="zh-CN">
                <a:ln>
                  <a:noFill/>
                  <a:prstDash val="sysDot"/>
                </a:ln>
                <a:latin typeface="Calibri" panose="020F0502020204030204" charset="0"/>
                <a:cs typeface="Calibri" panose="020F0502020204030204" charset="0"/>
                <a:sym typeface="+mn-ea"/>
              </a:rPr>
              <a:t>(text, </a:t>
            </a:r>
            <a:r>
              <a:rPr lang="en-US" altLang="zh-CN">
                <a:ln>
                  <a:noFill/>
                  <a:prstDash val="sysDot"/>
                </a:ln>
                <a:latin typeface="Calibri" panose="020F0502020204030204" charset="0"/>
                <a:cs typeface="Calibri" panose="020F0502020204030204" charset="0"/>
                <a:sym typeface="+mn-ea"/>
              </a:rPr>
              <a:t>image,  </a:t>
            </a:r>
            <a:r>
              <a:rPr lang="en-US" altLang="zh-CN">
                <a:ln>
                  <a:noFill/>
                  <a:prstDash val="sysDot"/>
                </a:ln>
                <a:latin typeface="Calibri" panose="020F0502020204030204" charset="0"/>
                <a:cs typeface="Calibri" panose="020F0502020204030204" charset="0"/>
                <a:sym typeface="+mn-ea"/>
              </a:rPr>
              <a:t>audio, video, and multimodal LLMs), </a:t>
            </a:r>
            <a:r>
              <a:rPr lang="en-US" altLang="zh-CN">
                <a:ln>
                  <a:noFill/>
                  <a:prstDash val="sysDot"/>
                </a:ln>
                <a:solidFill>
                  <a:srgbClr val="C00000"/>
                </a:solidFill>
                <a:latin typeface="Calibri" panose="020F0502020204030204" charset="0"/>
                <a:cs typeface="Calibri" panose="020F0502020204030204" charset="0"/>
                <a:sym typeface="+mn-ea"/>
              </a:rPr>
              <a:t>classification numbers </a:t>
            </a:r>
            <a:r>
              <a:rPr lang="en-US" altLang="zh-CN">
                <a:ln>
                  <a:noFill/>
                  <a:prstDash val="sysDot"/>
                </a:ln>
                <a:latin typeface="Calibri" panose="020F0502020204030204" charset="0"/>
                <a:cs typeface="Calibri" panose="020F0502020204030204" charset="0"/>
                <a:sym typeface="+mn-ea"/>
              </a:rPr>
              <a:t>(G06N, G06F, G06K...), </a:t>
            </a:r>
            <a:r>
              <a:rPr lang="en-US" altLang="zh-CN">
                <a:ln>
                  <a:noFill/>
                  <a:prstDash val="sysDot"/>
                </a:ln>
                <a:solidFill>
                  <a:srgbClr val="C00000"/>
                </a:solidFill>
                <a:latin typeface="Calibri" panose="020F0502020204030204" charset="0"/>
                <a:cs typeface="Calibri" panose="020F0502020204030204" charset="0"/>
                <a:sym typeface="+mn-ea"/>
              </a:rPr>
              <a:t>applications</a:t>
            </a:r>
            <a:r>
              <a:rPr lang="en-US" altLang="zh-CN">
                <a:ln>
                  <a:noFill/>
                  <a:prstDash val="sysDot"/>
                </a:ln>
                <a:latin typeface="Calibri" panose="020F0502020204030204" charset="0"/>
                <a:cs typeface="Calibri" panose="020F0502020204030204" charset="0"/>
                <a:sym typeface="+mn-ea"/>
              </a:rPr>
              <a:t>(Google, Microsoft, Tencent...)</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Retrieval result: merge</a:t>
            </a:r>
            <a:r>
              <a:rPr lang="en-US" altLang="zh-CN">
                <a:ln>
                  <a:noFill/>
                  <a:prstDash val="sysDot"/>
                </a:ln>
                <a:latin typeface="Calibri" panose="020F0502020204030204" charset="0"/>
                <a:cs typeface="Calibri" panose="020F0502020204030204" charset="0"/>
                <a:sym typeface="+mn-ea"/>
              </a:rPr>
              <a:t> the results of the two databases and patent application numbers, remove null (title and abstract) data, </a:t>
            </a:r>
            <a:r>
              <a:rPr lang="en-US" altLang="zh-CN">
                <a:ln>
                  <a:noFill/>
                  <a:prstDash val="sysDot"/>
                </a:ln>
                <a:solidFill>
                  <a:srgbClr val="C00000"/>
                </a:solidFill>
                <a:latin typeface="Calibri" panose="020F0502020204030204" charset="0"/>
                <a:cs typeface="Calibri" panose="020F0502020204030204" charset="0"/>
                <a:sym typeface="+mn-ea"/>
              </a:rPr>
              <a:t>28761</a:t>
            </a:r>
            <a:r>
              <a:rPr lang="en-US" altLang="zh-CN">
                <a:ln>
                  <a:noFill/>
                  <a:prstDash val="sysDot"/>
                </a:ln>
                <a:latin typeface="Calibri" panose="020F0502020204030204" charset="0"/>
                <a:cs typeface="Calibri" panose="020F0502020204030204" charset="0"/>
                <a:sym typeface="+mn-ea"/>
              </a:rPr>
              <a:t>.</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Retrieval date: </a:t>
            </a:r>
            <a:r>
              <a:rPr lang="en-US" altLang="zh-CN">
                <a:ln>
                  <a:noFill/>
                  <a:prstDash val="sysDot"/>
                </a:ln>
                <a:latin typeface="Calibri" panose="020F0502020204030204" charset="0"/>
                <a:cs typeface="Calibri" panose="020F0502020204030204" charset="0"/>
                <a:sym typeface="+mn-ea"/>
              </a:rPr>
              <a:t>March 20th, 2024.</a:t>
            </a:r>
            <a:endParaRPr lang="en-US" altLang="zh-CN">
              <a:ln>
                <a:noFill/>
                <a:prstDash val="sysDot"/>
              </a:ln>
              <a:latin typeface="Calibri" panose="020F0502020204030204" charset="0"/>
              <a:cs typeface="Calibri" panose="020F0502020204030204" charset="0"/>
              <a:sym typeface="+mn-ea"/>
            </a:endParaRPr>
          </a:p>
          <a:p>
            <a:pPr marL="285750" lvl="0" indent="-285750" algn="l">
              <a:lnSpc>
                <a:spcPct val="110000"/>
              </a:lnSpc>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Data Parsing</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Html</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Regularization</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Title, abstract, independent claim, specification(background technology, invention content..)</a:t>
            </a:r>
            <a:endParaRPr lang="en-US" altLang="zh-CN">
              <a:ln>
                <a:noFill/>
                <a:prstDash val="sysDot"/>
              </a:ln>
              <a:latin typeface="Calibri" panose="020F0502020204030204" charset="0"/>
              <a:cs typeface="Calibri" panose="020F0502020204030204" charset="0"/>
              <a:sym typeface="+mn-ea"/>
            </a:endParaRPr>
          </a:p>
        </p:txBody>
      </p:sp>
      <p:sp>
        <p:nvSpPr>
          <p:cNvPr id="6" name="文本框 5"/>
          <p:cNvSpPr txBox="1"/>
          <p:nvPr/>
        </p:nvSpPr>
        <p:spPr>
          <a:xfrm>
            <a:off x="4917440" y="6496685"/>
            <a:ext cx="6046470" cy="294005"/>
          </a:xfrm>
          <a:prstGeom prst="rect">
            <a:avLst/>
          </a:prstGeom>
          <a:noFill/>
        </p:spPr>
        <p:txBody>
          <a:bodyPr wrap="square" rtlCol="0" anchor="t">
            <a:spAutoFit/>
          </a:bodyPr>
          <a:p>
            <a:pPr lvl="0" indent="0" algn="ctr">
              <a:lnSpc>
                <a:spcPct val="110000"/>
              </a:lnSpc>
              <a:spcBef>
                <a:spcPct val="0"/>
              </a:spcBef>
              <a:spcAft>
                <a:spcPct val="0"/>
              </a:spcAft>
              <a:buClrTx/>
              <a:buSzTx/>
              <a:buNone/>
            </a:pPr>
            <a:r>
              <a:rPr lang="en-US" altLang="zh-CN" sz="1200" dirty="0">
                <a:solidFill>
                  <a:schemeClr val="tx1"/>
                </a:solidFill>
                <a:latin typeface="Calibri" panose="020F0502020204030204" charset="0"/>
                <a:cs typeface="Calibri" panose="020F0502020204030204" charset="0"/>
                <a:sym typeface="+mn-lt"/>
              </a:rPr>
              <a:t>Technical route</a:t>
            </a:r>
            <a:r>
              <a:rPr lang="en-US" altLang="zh-CN" sz="1200" dirty="0">
                <a:solidFill>
                  <a:schemeClr val="tx1"/>
                </a:solidFill>
                <a:uFillTx/>
                <a:latin typeface="Calibri" panose="020F0502020204030204" charset="0"/>
                <a:ea typeface="+mj-ea"/>
                <a:cs typeface="Calibri" panose="020F0502020204030204" charset="0"/>
                <a:sym typeface="+mn-ea"/>
              </a:rPr>
              <a:t> for Technological Evolution from the Three-dimensional PSE Perspective</a:t>
            </a:r>
            <a:endParaRPr lang="en-US" altLang="zh-CN" sz="1200" dirty="0">
              <a:solidFill>
                <a:schemeClr val="tx1"/>
              </a:solidFill>
              <a:uFillTx/>
              <a:latin typeface="Calibri" panose="020F0502020204030204" charset="0"/>
              <a:ea typeface="+mj-ea"/>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6520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1443706" y="260589"/>
            <a:ext cx="10124440"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4-2 PSE Element Extraction Based on Large Language Model </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1010920" y="1137920"/>
            <a:ext cx="10170795" cy="78422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Prompt Engineering Construction Steps: </a:t>
            </a:r>
            <a:r>
              <a:rPr lang="en-US" altLang="zh-CN" b="1" dirty="0">
                <a:solidFill>
                  <a:srgbClr val="C00000"/>
                </a:solidFill>
                <a:uFillTx/>
                <a:latin typeface="Calibri" panose="020F0502020204030204" charset="0"/>
                <a:ea typeface="+mj-ea"/>
                <a:cs typeface="Calibri" panose="020F0502020204030204" charset="0"/>
                <a:sym typeface="+mn-ea"/>
              </a:rPr>
              <a:t>deepseek</a:t>
            </a:r>
            <a:r>
              <a:rPr lang="en-US" altLang="zh-CN" b="1" dirty="0">
                <a:solidFill>
                  <a:srgbClr val="003BA3"/>
                </a:solidFill>
                <a:uFillTx/>
                <a:latin typeface="Calibri" panose="020F0502020204030204" charset="0"/>
                <a:ea typeface="+mj-ea"/>
                <a:cs typeface="Calibri" panose="020F0502020204030204" charset="0"/>
                <a:sym typeface="+mn-ea"/>
              </a:rPr>
              <a:t> </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set a LLM role, </a:t>
            </a:r>
            <a:r>
              <a:rPr lang="en-US" altLang="zh-CN">
                <a:ln>
                  <a:noFill/>
                  <a:prstDash val="sysDot"/>
                </a:ln>
                <a:latin typeface="Calibri" panose="020F0502020204030204" charset="0"/>
                <a:cs typeface="Calibri" panose="020F0502020204030204" charset="0"/>
                <a:sym typeface="+mn-ea"/>
              </a:rPr>
              <a:t>provide task examples, </a:t>
            </a:r>
            <a:r>
              <a:rPr lang="en-US" altLang="zh-CN">
                <a:ln>
                  <a:noFill/>
                  <a:prstDash val="sysDot"/>
                </a:ln>
                <a:latin typeface="Calibri" panose="020F0502020204030204" charset="0"/>
                <a:cs typeface="Calibri" panose="020F0502020204030204" charset="0"/>
                <a:sym typeface="+mn-ea"/>
              </a:rPr>
              <a:t>c</a:t>
            </a:r>
            <a:r>
              <a:rPr lang="en-US" altLang="zh-CN">
                <a:ln>
                  <a:noFill/>
                  <a:prstDash val="sysDot"/>
                </a:ln>
                <a:latin typeface="Calibri" panose="020F0502020204030204" charset="0"/>
                <a:cs typeface="Calibri" panose="020F0502020204030204" charset="0"/>
                <a:sym typeface="+mn-ea"/>
              </a:rPr>
              <a:t>larify the definitions of professional terms and thinking steps of LLM(chain of thought), standardize the content and format of LLM outputs.</a:t>
            </a:r>
            <a:endParaRPr lang="en-US" altLang="zh-CN">
              <a:ln>
                <a:noFill/>
                <a:prstDash val="sysDot"/>
              </a:ln>
              <a:latin typeface="Calibri" panose="020F0502020204030204" charset="0"/>
              <a:cs typeface="Calibri" panose="020F0502020204030204" charset="0"/>
              <a:sym typeface="+mn-ea"/>
            </a:endParaRPr>
          </a:p>
        </p:txBody>
      </p:sp>
      <p:sp>
        <p:nvSpPr>
          <p:cNvPr id="6" name="文本框 5"/>
          <p:cNvSpPr txBox="1"/>
          <p:nvPr/>
        </p:nvSpPr>
        <p:spPr>
          <a:xfrm>
            <a:off x="3117215" y="6454140"/>
            <a:ext cx="6046470" cy="294005"/>
          </a:xfrm>
          <a:prstGeom prst="rect">
            <a:avLst/>
          </a:prstGeom>
          <a:noFill/>
        </p:spPr>
        <p:txBody>
          <a:bodyPr wrap="square" rtlCol="0" anchor="t">
            <a:spAutoFit/>
          </a:bodyPr>
          <a:p>
            <a:pPr lvl="0" indent="0" algn="ctr">
              <a:lnSpc>
                <a:spcPct val="110000"/>
              </a:lnSpc>
              <a:spcBef>
                <a:spcPct val="0"/>
              </a:spcBef>
              <a:spcAft>
                <a:spcPct val="0"/>
              </a:spcAft>
              <a:buClrTx/>
              <a:buSzTx/>
              <a:buNone/>
            </a:pPr>
            <a:r>
              <a:rPr lang="en-US" altLang="zh-CN" sz="1200" dirty="0">
                <a:solidFill>
                  <a:schemeClr val="tx1"/>
                </a:solidFill>
                <a:uFillTx/>
                <a:latin typeface="Calibri" panose="020F0502020204030204" charset="0"/>
                <a:ea typeface="+mj-ea"/>
                <a:cs typeface="Calibri" panose="020F0502020204030204" charset="0"/>
                <a:sym typeface="+mn-ea"/>
              </a:rPr>
              <a:t>Prompt Engineering Construction Steps (Using Technical Problems as an Example)</a:t>
            </a:r>
            <a:endParaRPr lang="en-US" altLang="zh-CN" sz="1200" dirty="0">
              <a:solidFill>
                <a:schemeClr val="tx1"/>
              </a:solidFill>
              <a:uFillTx/>
              <a:latin typeface="Calibri" panose="020F0502020204030204" charset="0"/>
              <a:ea typeface="+mj-ea"/>
              <a:cs typeface="Calibri" panose="020F0502020204030204" charset="0"/>
              <a:sym typeface="+mn-ea"/>
            </a:endParaRPr>
          </a:p>
        </p:txBody>
      </p:sp>
      <p:pic>
        <p:nvPicPr>
          <p:cNvPr id="4" name="图片 3" descr="图片 4"/>
          <p:cNvPicPr>
            <a:picLocks noChangeAspect="1"/>
          </p:cNvPicPr>
          <p:nvPr/>
        </p:nvPicPr>
        <p:blipFill>
          <a:blip r:embed="rId2"/>
          <a:stretch>
            <a:fillRect/>
          </a:stretch>
        </p:blipFill>
        <p:spPr>
          <a:xfrm>
            <a:off x="2274570" y="2047875"/>
            <a:ext cx="7731760" cy="4399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6520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1443706" y="260589"/>
            <a:ext cx="10124440"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4-2 PSE Element Extraction Based on Large Language Model </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1010920" y="1219200"/>
            <a:ext cx="10170795" cy="148526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endParaRPr lang="en-US" altLang="zh-CN" b="1" dirty="0">
              <a:solidFill>
                <a:srgbClr val="003BA3"/>
              </a:solidFill>
              <a:uFillTx/>
              <a:latin typeface="Calibri" panose="020F0502020204030204" charset="0"/>
              <a:ea typeface="+mj-ea"/>
              <a:cs typeface="Calibri" panose="020F0502020204030204" charset="0"/>
              <a:sym typeface="+mn-ea"/>
            </a:endParaRPr>
          </a:p>
          <a:p>
            <a:pPr marL="285750" lvl="0" indent="-285750" algn="l">
              <a:lnSpc>
                <a:spcPct val="110000"/>
              </a:lnSpc>
              <a:spcBef>
                <a:spcPct val="0"/>
              </a:spcBef>
              <a:spcAft>
                <a:spcPct val="0"/>
              </a:spcAft>
              <a:buClrTx/>
              <a:buSzTx/>
              <a:buFont typeface="Arial" panose="020B0604020202020204" pitchFamily="34" charset="0"/>
              <a:buChar char="•"/>
            </a:pPr>
            <a:endParaRPr lang="en-US" altLang="zh-CN" b="1" dirty="0">
              <a:solidFill>
                <a:srgbClr val="003BA3"/>
              </a:solidFill>
              <a:uFillTx/>
              <a:latin typeface="Calibri" panose="020F0502020204030204" charset="0"/>
              <a:ea typeface="+mj-ea"/>
              <a:cs typeface="Calibri" panose="020F0502020204030204" charset="0"/>
              <a:sym typeface="+mn-ea"/>
            </a:endParaRPr>
          </a:p>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Extraction results </a:t>
            </a:r>
            <a:r>
              <a:rPr lang="en-US" altLang="zh-CN" b="1" dirty="0">
                <a:solidFill>
                  <a:srgbClr val="003BA3"/>
                </a:solidFill>
                <a:uFillTx/>
                <a:latin typeface="Calibri" panose="020F0502020204030204" charset="0"/>
                <a:ea typeface="+mj-ea"/>
                <a:cs typeface="Calibri" panose="020F0502020204030204" charset="0"/>
                <a:sym typeface="+mn-ea"/>
              </a:rPr>
              <a:t>v</a:t>
            </a:r>
            <a:r>
              <a:rPr lang="en-US" altLang="zh-CN" b="1" dirty="0">
                <a:solidFill>
                  <a:srgbClr val="003BA3"/>
                </a:solidFill>
                <a:uFillTx/>
                <a:latin typeface="Calibri" panose="020F0502020204030204" charset="0"/>
                <a:ea typeface="+mj-ea"/>
                <a:cs typeface="Calibri" panose="020F0502020204030204" charset="0"/>
                <a:sym typeface="+mn-ea"/>
              </a:rPr>
              <a:t>erification</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Invite the aforementioned experts to make a judgment: randomly select 100 samples and adjust the prompt statements until the experts consider them fully accurate(√).</a:t>
            </a:r>
            <a:endParaRPr lang="en-US" altLang="zh-CN">
              <a:ln>
                <a:noFill/>
                <a:prstDash val="sysDot"/>
              </a:ln>
              <a:latin typeface="Calibri" panose="020F0502020204030204" charset="0"/>
              <a:cs typeface="Calibri" panose="020F0502020204030204" charset="0"/>
              <a:sym typeface="+mn-ea"/>
            </a:endParaRPr>
          </a:p>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Example of PSE extraction results</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Google's transformer technology Chinese family patent (CN110192206A).</a:t>
            </a:r>
            <a:endParaRPr lang="en-US" altLang="zh-CN">
              <a:ln>
                <a:noFill/>
                <a:prstDash val="sysDot"/>
              </a:ln>
              <a:latin typeface="Calibri" panose="020F0502020204030204" charset="0"/>
              <a:cs typeface="Calibri" panose="020F0502020204030204" charset="0"/>
              <a:sym typeface="+mn-ea"/>
            </a:endParaRPr>
          </a:p>
        </p:txBody>
      </p:sp>
      <p:pic>
        <p:nvPicPr>
          <p:cNvPr id="7" name="图片 6"/>
          <p:cNvPicPr>
            <a:picLocks noChangeAspect="1"/>
          </p:cNvPicPr>
          <p:nvPr/>
        </p:nvPicPr>
        <p:blipFill>
          <a:blip r:embed="rId2"/>
          <a:stretch>
            <a:fillRect/>
          </a:stretch>
        </p:blipFill>
        <p:spPr>
          <a:xfrm rot="5400000">
            <a:off x="4263390" y="648335"/>
            <a:ext cx="3664585" cy="82029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6520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Calibri" panose="020F0502020204030204" charset="0"/>
                <a:cs typeface="Calibri" panose="020F0502020204030204" charset="0"/>
                <a:sym typeface="+mn-lt"/>
              </a:rPr>
              <a:t>Medical image recognition, entity recognition, vehicle recognition, face recognition, video recognition, audio recognition, and personalized recommendation are the main application areas of large models.</a:t>
            </a: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1979011" y="260589"/>
            <a:ext cx="8984615"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4-3 PSE Topic Identification Based on BERTopic Model</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707390" y="1104265"/>
            <a:ext cx="10558145" cy="157416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latin typeface="Calibri" panose="020F0502020204030204" charset="0"/>
                <a:cs typeface="Calibri" panose="020F0502020204030204" charset="0"/>
                <a:sym typeface="+mn-lt"/>
              </a:rPr>
              <a:t>Identification result</a:t>
            </a:r>
            <a:r>
              <a:rPr lang="en-US" altLang="zh-CN" b="1" dirty="0">
                <a:solidFill>
                  <a:srgbClr val="003BA3"/>
                </a:solidFill>
                <a:uFillTx/>
                <a:latin typeface="Calibri" panose="020F0502020204030204" charset="0"/>
                <a:ea typeface="+mj-ea"/>
                <a:cs typeface="Calibri" panose="020F0502020204030204" charset="0"/>
                <a:sym typeface="+mn-ea"/>
              </a:rPr>
              <a:t> </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Lable optimization: LLM and expert.</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P(15), S(17), E(15).</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Main areas: medical image recognition, entity recognition, vehicle recognition, face recognition, video recognition, audio recognition, and personalized recommendation.</a:t>
            </a:r>
            <a:endParaRPr lang="en-US" altLang="zh-CN">
              <a:ln>
                <a:noFill/>
                <a:prstDash val="sysDot"/>
              </a:ln>
              <a:latin typeface="Calibri" panose="020F0502020204030204" charset="0"/>
              <a:cs typeface="Calibri" panose="020F0502020204030204" charset="0"/>
              <a:sym typeface="+mn-ea"/>
            </a:endParaRPr>
          </a:p>
        </p:txBody>
      </p:sp>
      <p:pic>
        <p:nvPicPr>
          <p:cNvPr id="8" name="图片 7" descr="1749084171021"/>
          <p:cNvPicPr>
            <a:picLocks noChangeAspect="1"/>
          </p:cNvPicPr>
          <p:nvPr/>
        </p:nvPicPr>
        <p:blipFill>
          <a:blip r:embed="rId2"/>
          <a:stretch>
            <a:fillRect/>
          </a:stretch>
        </p:blipFill>
        <p:spPr>
          <a:xfrm>
            <a:off x="1507490" y="2744470"/>
            <a:ext cx="9145270" cy="3630295"/>
          </a:xfrm>
          <a:prstGeom prst="rect">
            <a:avLst/>
          </a:prstGeom>
          <a:ln>
            <a:noFill/>
          </a:ln>
        </p:spPr>
      </p:pic>
      <p:sp>
        <p:nvSpPr>
          <p:cNvPr id="13" name="文本框 12"/>
          <p:cNvSpPr txBox="1"/>
          <p:nvPr/>
        </p:nvSpPr>
        <p:spPr>
          <a:xfrm>
            <a:off x="3072765" y="6374765"/>
            <a:ext cx="6046470" cy="294005"/>
          </a:xfrm>
          <a:prstGeom prst="rect">
            <a:avLst/>
          </a:prstGeom>
          <a:noFill/>
        </p:spPr>
        <p:txBody>
          <a:bodyPr wrap="square" rtlCol="0" anchor="t">
            <a:spAutoFit/>
          </a:bodyPr>
          <a:p>
            <a:pPr lvl="0" indent="0" algn="ctr">
              <a:lnSpc>
                <a:spcPct val="110000"/>
              </a:lnSpc>
              <a:spcBef>
                <a:spcPct val="0"/>
              </a:spcBef>
              <a:spcAft>
                <a:spcPct val="0"/>
              </a:spcAft>
              <a:buClrTx/>
              <a:buSzTx/>
              <a:buNone/>
            </a:pPr>
            <a:r>
              <a:rPr lang="en-US" altLang="zh-CN" sz="1200" dirty="0">
                <a:solidFill>
                  <a:schemeClr val="tx1"/>
                </a:solidFill>
                <a:uFillTx/>
                <a:latin typeface="Calibri" panose="020F0502020204030204" charset="0"/>
                <a:ea typeface="+mj-ea"/>
                <a:cs typeface="Calibri" panose="020F0502020204030204" charset="0"/>
                <a:sym typeface="+mn-ea"/>
              </a:rPr>
              <a:t>Core Topic Identification Results of PSE</a:t>
            </a:r>
            <a:endParaRPr lang="en-US" altLang="zh-CN" sz="1200" dirty="0">
              <a:solidFill>
                <a:schemeClr val="tx1"/>
              </a:solidFill>
              <a:uFillTx/>
              <a:latin typeface="Calibri" panose="020F0502020204030204" charset="0"/>
              <a:ea typeface="+mj-ea"/>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10800000" flipV="1">
            <a:off x="8128000" y="441960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7" name="直角三角形 6"/>
          <p:cNvSpPr/>
          <p:nvPr/>
        </p:nvSpPr>
        <p:spPr>
          <a:xfrm rot="10800000" flipV="1">
            <a:off x="8382000" y="464820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11" name="矩形 10"/>
          <p:cNvSpPr/>
          <p:nvPr/>
        </p:nvSpPr>
        <p:spPr>
          <a:xfrm>
            <a:off x="850900" y="720725"/>
            <a:ext cx="10490200" cy="541655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27" name="文本框 26"/>
          <p:cNvSpPr txBox="1"/>
          <p:nvPr/>
        </p:nvSpPr>
        <p:spPr>
          <a:xfrm>
            <a:off x="4618673" y="1206500"/>
            <a:ext cx="3887474" cy="923330"/>
          </a:xfrm>
          <a:prstGeom prst="rect">
            <a:avLst/>
          </a:prstGeom>
          <a:noFill/>
        </p:spPr>
        <p:txBody>
          <a:bodyPr wrap="none" rtlCol="0">
            <a:spAutoFit/>
          </a:bodyPr>
          <a:lstStyle>
            <a:defPPr>
              <a:defRPr lang="zh-CN"/>
            </a:defPPr>
            <a:lvl1pPr>
              <a:defRPr sz="4400" b="1">
                <a:solidFill>
                  <a:srgbClr val="0F4983"/>
                </a:solidFill>
                <a:latin typeface="汉仪书宋一简" panose="02010600000101010101" pitchFamily="2" charset="-122"/>
                <a:ea typeface="汉仪书宋一简" panose="02010600000101010101" pitchFamily="2" charset="-122"/>
                <a:cs typeface="汉仪全唐诗简" panose="00020600040101010101" pitchFamily="18" charset="-122"/>
              </a:defRPr>
            </a:lvl1pPr>
          </a:lstStyle>
          <a:p>
            <a:r>
              <a:rPr lang="en-US" altLang="zh-CN" sz="5400">
                <a:solidFill>
                  <a:srgbClr val="003BA3"/>
                </a:solidFill>
                <a:latin typeface="Calibri" panose="020F0502020204030204" charset="0"/>
                <a:ea typeface="+mn-ea"/>
                <a:cs typeface="Calibri" panose="020F0502020204030204" charset="0"/>
                <a:sym typeface="+mn-lt"/>
              </a:rPr>
              <a:t>CONTENTS</a:t>
            </a:r>
            <a:endParaRPr lang="en-US" altLang="zh-CN" sz="5400" dirty="0">
              <a:solidFill>
                <a:srgbClr val="003BA3"/>
              </a:solidFill>
              <a:latin typeface="Calibri" panose="020F0502020204030204" charset="0"/>
              <a:ea typeface="+mn-ea"/>
              <a:cs typeface="Calibri" panose="020F0502020204030204" charset="0"/>
              <a:sym typeface="+mn-lt"/>
            </a:endParaRPr>
          </a:p>
        </p:txBody>
      </p:sp>
      <p:sp>
        <p:nvSpPr>
          <p:cNvPr id="48" name="文本框 47"/>
          <p:cNvSpPr txBox="1"/>
          <p:nvPr>
            <p:custDataLst>
              <p:tags r:id="rId1"/>
            </p:custDataLst>
          </p:nvPr>
        </p:nvSpPr>
        <p:spPr>
          <a:xfrm>
            <a:off x="1379485" y="2400202"/>
            <a:ext cx="787395" cy="707886"/>
          </a:xfrm>
          <a:prstGeom prst="rect">
            <a:avLst/>
          </a:prstGeom>
          <a:noFill/>
        </p:spPr>
        <p:txBody>
          <a:bodyPr wrap="none" rtlCol="0">
            <a:spAutoFit/>
          </a:bodyPr>
          <a:lstStyle/>
          <a:p>
            <a:r>
              <a:rPr lang="en-US" altLang="zh-CN" sz="4000" dirty="0">
                <a:solidFill>
                  <a:srgbClr val="003BA3"/>
                </a:solidFill>
                <a:latin typeface="Calibri" panose="020F0502020204030204" charset="0"/>
                <a:cs typeface="Calibri" panose="020F0502020204030204" charset="0"/>
                <a:sym typeface="+mn-lt"/>
              </a:rPr>
              <a:t>01</a:t>
            </a:r>
            <a:endParaRPr lang="en-US" altLang="zh-CN" sz="4000" dirty="0">
              <a:solidFill>
                <a:srgbClr val="003BA3"/>
              </a:solidFill>
              <a:latin typeface="Calibri" panose="020F0502020204030204" charset="0"/>
              <a:cs typeface="Calibri" panose="020F0502020204030204" charset="0"/>
              <a:sym typeface="+mn-lt"/>
            </a:endParaRPr>
          </a:p>
        </p:txBody>
      </p:sp>
      <p:cxnSp>
        <p:nvCxnSpPr>
          <p:cNvPr id="49" name="直接连接符 48"/>
          <p:cNvCxnSpPr/>
          <p:nvPr>
            <p:custDataLst>
              <p:tags r:id="rId2"/>
            </p:custDataLst>
          </p:nvPr>
        </p:nvCxnSpPr>
        <p:spPr>
          <a:xfrm flipH="1">
            <a:off x="2113410" y="2552437"/>
            <a:ext cx="124460" cy="403416"/>
          </a:xfrm>
          <a:prstGeom prst="line">
            <a:avLst/>
          </a:prstGeom>
          <a:ln w="19050">
            <a:solidFill>
              <a:srgbClr val="003BA3"/>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custDataLst>
              <p:tags r:id="rId3"/>
            </p:custDataLst>
          </p:nvPr>
        </p:nvSpPr>
        <p:spPr>
          <a:xfrm>
            <a:off x="2230384" y="2533758"/>
            <a:ext cx="4112881" cy="398780"/>
          </a:xfrm>
          <a:prstGeom prst="rect">
            <a:avLst/>
          </a:prstGeom>
          <a:noFill/>
        </p:spPr>
        <p:txBody>
          <a:bodyPr wrap="square" rtlCol="0">
            <a:spAutoFit/>
          </a:bodyPr>
          <a:lstStyle/>
          <a:p>
            <a:r>
              <a:rPr lang="en-US" altLang="zh-CN" sz="2000">
                <a:solidFill>
                  <a:srgbClr val="003BA3"/>
                </a:solidFill>
                <a:latin typeface="Calibri" panose="020F0502020204030204" charset="0"/>
                <a:cs typeface="Calibri" panose="020F0502020204030204" charset="0"/>
                <a:sym typeface="+mn-lt"/>
              </a:rPr>
              <a:t>Research background &amp; object</a:t>
            </a:r>
            <a:endParaRPr lang="en-US" altLang="zh-CN" sz="2000">
              <a:solidFill>
                <a:srgbClr val="003BA3"/>
              </a:solidFill>
              <a:latin typeface="Calibri" panose="020F0502020204030204" charset="0"/>
              <a:cs typeface="Calibri" panose="020F0502020204030204" charset="0"/>
              <a:sym typeface="+mn-lt"/>
            </a:endParaRPr>
          </a:p>
        </p:txBody>
      </p:sp>
      <p:sp>
        <p:nvSpPr>
          <p:cNvPr id="43" name="文本框 42"/>
          <p:cNvSpPr txBox="1"/>
          <p:nvPr>
            <p:custDataLst>
              <p:tags r:id="rId4"/>
            </p:custDataLst>
          </p:nvPr>
        </p:nvSpPr>
        <p:spPr>
          <a:xfrm>
            <a:off x="6406771" y="2400202"/>
            <a:ext cx="787395" cy="707886"/>
          </a:xfrm>
          <a:prstGeom prst="rect">
            <a:avLst/>
          </a:prstGeom>
          <a:noFill/>
        </p:spPr>
        <p:txBody>
          <a:bodyPr wrap="none" rtlCol="0">
            <a:spAutoFit/>
          </a:bodyPr>
          <a:lstStyle/>
          <a:p>
            <a:r>
              <a:rPr lang="en-US" altLang="zh-CN" sz="4000" dirty="0">
                <a:solidFill>
                  <a:srgbClr val="003BA3"/>
                </a:solidFill>
                <a:latin typeface="Calibri" panose="020F0502020204030204" charset="0"/>
                <a:cs typeface="Calibri" panose="020F0502020204030204" charset="0"/>
                <a:sym typeface="+mn-lt"/>
              </a:rPr>
              <a:t>02</a:t>
            </a:r>
            <a:endParaRPr lang="en-US" altLang="zh-CN" sz="4000" dirty="0">
              <a:solidFill>
                <a:srgbClr val="003BA3"/>
              </a:solidFill>
              <a:latin typeface="Calibri" panose="020F0502020204030204" charset="0"/>
              <a:cs typeface="Calibri" panose="020F0502020204030204" charset="0"/>
              <a:sym typeface="+mn-lt"/>
            </a:endParaRPr>
          </a:p>
        </p:txBody>
      </p:sp>
      <p:cxnSp>
        <p:nvCxnSpPr>
          <p:cNvPr id="44" name="直接连接符 43"/>
          <p:cNvCxnSpPr/>
          <p:nvPr>
            <p:custDataLst>
              <p:tags r:id="rId5"/>
            </p:custDataLst>
          </p:nvPr>
        </p:nvCxnSpPr>
        <p:spPr>
          <a:xfrm flipH="1">
            <a:off x="7140696" y="2552437"/>
            <a:ext cx="124460" cy="403416"/>
          </a:xfrm>
          <a:prstGeom prst="line">
            <a:avLst/>
          </a:prstGeom>
          <a:ln w="19050">
            <a:solidFill>
              <a:srgbClr val="003BA3"/>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custDataLst>
              <p:tags r:id="rId6"/>
            </p:custDataLst>
          </p:nvPr>
        </p:nvSpPr>
        <p:spPr>
          <a:xfrm>
            <a:off x="7257671" y="2533758"/>
            <a:ext cx="3853330" cy="398780"/>
          </a:xfrm>
          <a:prstGeom prst="rect">
            <a:avLst/>
          </a:prstGeom>
          <a:noFill/>
        </p:spPr>
        <p:txBody>
          <a:bodyPr wrap="square" rtlCol="0">
            <a:spAutoFit/>
          </a:bodyPr>
          <a:lstStyle/>
          <a:p>
            <a:r>
              <a:rPr lang="en-US" altLang="zh-CN" sz="2000">
                <a:solidFill>
                  <a:srgbClr val="003BA3"/>
                </a:solidFill>
                <a:latin typeface="Calibri" panose="020F0502020204030204" charset="0"/>
                <a:cs typeface="Calibri" panose="020F0502020204030204" charset="0"/>
                <a:sym typeface="+mn-lt"/>
              </a:rPr>
              <a:t>Related work</a:t>
            </a:r>
            <a:endParaRPr lang="en-US" altLang="zh-CN" sz="2000" dirty="0">
              <a:solidFill>
                <a:srgbClr val="003BA3"/>
              </a:solidFill>
              <a:latin typeface="Calibri" panose="020F0502020204030204" charset="0"/>
              <a:cs typeface="Calibri" panose="020F0502020204030204" charset="0"/>
              <a:sym typeface="+mn-lt"/>
            </a:endParaRPr>
          </a:p>
        </p:txBody>
      </p:sp>
      <p:sp>
        <p:nvSpPr>
          <p:cNvPr id="38" name="文本框 37"/>
          <p:cNvSpPr txBox="1"/>
          <p:nvPr>
            <p:custDataLst>
              <p:tags r:id="rId7"/>
            </p:custDataLst>
          </p:nvPr>
        </p:nvSpPr>
        <p:spPr>
          <a:xfrm>
            <a:off x="1379485" y="3458775"/>
            <a:ext cx="787395" cy="707886"/>
          </a:xfrm>
          <a:prstGeom prst="rect">
            <a:avLst/>
          </a:prstGeom>
          <a:noFill/>
        </p:spPr>
        <p:txBody>
          <a:bodyPr wrap="none" rtlCol="0">
            <a:spAutoFit/>
          </a:bodyPr>
          <a:lstStyle/>
          <a:p>
            <a:r>
              <a:rPr lang="en-US" altLang="zh-CN" sz="4000" dirty="0">
                <a:solidFill>
                  <a:srgbClr val="003BA3"/>
                </a:solidFill>
                <a:latin typeface="Calibri" panose="020F0502020204030204" charset="0"/>
                <a:cs typeface="Calibri" panose="020F0502020204030204" charset="0"/>
                <a:sym typeface="+mn-lt"/>
              </a:rPr>
              <a:t>03</a:t>
            </a:r>
            <a:endParaRPr lang="en-US" altLang="zh-CN" sz="4000" dirty="0">
              <a:solidFill>
                <a:srgbClr val="003BA3"/>
              </a:solidFill>
              <a:latin typeface="Calibri" panose="020F0502020204030204" charset="0"/>
              <a:cs typeface="Calibri" panose="020F0502020204030204" charset="0"/>
              <a:sym typeface="+mn-lt"/>
            </a:endParaRPr>
          </a:p>
        </p:txBody>
      </p:sp>
      <p:cxnSp>
        <p:nvCxnSpPr>
          <p:cNvPr id="39" name="直接连接符 38"/>
          <p:cNvCxnSpPr/>
          <p:nvPr>
            <p:custDataLst>
              <p:tags r:id="rId8"/>
            </p:custDataLst>
          </p:nvPr>
        </p:nvCxnSpPr>
        <p:spPr>
          <a:xfrm flipH="1">
            <a:off x="2113410" y="3611010"/>
            <a:ext cx="124460" cy="403416"/>
          </a:xfrm>
          <a:prstGeom prst="line">
            <a:avLst/>
          </a:prstGeom>
          <a:ln w="19050">
            <a:solidFill>
              <a:srgbClr val="003BA3"/>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custDataLst>
              <p:tags r:id="rId9"/>
            </p:custDataLst>
          </p:nvPr>
        </p:nvSpPr>
        <p:spPr>
          <a:xfrm>
            <a:off x="2230385" y="3592331"/>
            <a:ext cx="3853330" cy="398780"/>
          </a:xfrm>
          <a:prstGeom prst="rect">
            <a:avLst/>
          </a:prstGeom>
          <a:noFill/>
        </p:spPr>
        <p:txBody>
          <a:bodyPr wrap="square" rtlCol="0">
            <a:spAutoFit/>
          </a:bodyPr>
          <a:lstStyle/>
          <a:p>
            <a:r>
              <a:rPr lang="en-US" altLang="zh-CN" sz="2000">
                <a:solidFill>
                  <a:srgbClr val="003BA3"/>
                </a:solidFill>
                <a:latin typeface="Calibri" panose="020F0502020204030204" charset="0"/>
                <a:cs typeface="Calibri" panose="020F0502020204030204" charset="0"/>
                <a:sym typeface="+mn-lt"/>
              </a:rPr>
              <a:t>Research design</a:t>
            </a:r>
            <a:endParaRPr lang="en-US" altLang="zh-CN" sz="2000" dirty="0">
              <a:solidFill>
                <a:srgbClr val="003BA3"/>
              </a:solidFill>
              <a:latin typeface="Calibri" panose="020F0502020204030204" charset="0"/>
              <a:cs typeface="Calibri" panose="020F0502020204030204" charset="0"/>
              <a:sym typeface="+mn-lt"/>
            </a:endParaRPr>
          </a:p>
        </p:txBody>
      </p:sp>
      <p:sp>
        <p:nvSpPr>
          <p:cNvPr id="33" name="文本框 32"/>
          <p:cNvSpPr txBox="1"/>
          <p:nvPr>
            <p:custDataLst>
              <p:tags r:id="rId10"/>
            </p:custDataLst>
          </p:nvPr>
        </p:nvSpPr>
        <p:spPr>
          <a:xfrm>
            <a:off x="6406771" y="3458775"/>
            <a:ext cx="787395" cy="707886"/>
          </a:xfrm>
          <a:prstGeom prst="rect">
            <a:avLst/>
          </a:prstGeom>
          <a:noFill/>
        </p:spPr>
        <p:txBody>
          <a:bodyPr wrap="none" rtlCol="0">
            <a:spAutoFit/>
          </a:bodyPr>
          <a:lstStyle/>
          <a:p>
            <a:r>
              <a:rPr lang="en-US" altLang="zh-CN" sz="4000" dirty="0">
                <a:solidFill>
                  <a:srgbClr val="003BA3"/>
                </a:solidFill>
                <a:latin typeface="Calibri" panose="020F0502020204030204" charset="0"/>
                <a:cs typeface="Calibri" panose="020F0502020204030204" charset="0"/>
                <a:sym typeface="+mn-lt"/>
              </a:rPr>
              <a:t>04</a:t>
            </a:r>
            <a:endParaRPr lang="en-US" altLang="zh-CN" sz="4000" dirty="0">
              <a:solidFill>
                <a:srgbClr val="003BA3"/>
              </a:solidFill>
              <a:latin typeface="Calibri" panose="020F0502020204030204" charset="0"/>
              <a:cs typeface="Calibri" panose="020F0502020204030204" charset="0"/>
              <a:sym typeface="+mn-lt"/>
            </a:endParaRPr>
          </a:p>
        </p:txBody>
      </p:sp>
      <p:cxnSp>
        <p:nvCxnSpPr>
          <p:cNvPr id="34" name="直接连接符 33"/>
          <p:cNvCxnSpPr/>
          <p:nvPr>
            <p:custDataLst>
              <p:tags r:id="rId11"/>
            </p:custDataLst>
          </p:nvPr>
        </p:nvCxnSpPr>
        <p:spPr>
          <a:xfrm flipH="1">
            <a:off x="7140696" y="3611010"/>
            <a:ext cx="124460" cy="403416"/>
          </a:xfrm>
          <a:prstGeom prst="line">
            <a:avLst/>
          </a:prstGeom>
          <a:ln w="19050">
            <a:solidFill>
              <a:srgbClr val="003BA3"/>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custDataLst>
              <p:tags r:id="rId12"/>
            </p:custDataLst>
          </p:nvPr>
        </p:nvSpPr>
        <p:spPr>
          <a:xfrm>
            <a:off x="7257671" y="3592331"/>
            <a:ext cx="3853330" cy="398780"/>
          </a:xfrm>
          <a:prstGeom prst="rect">
            <a:avLst/>
          </a:prstGeom>
          <a:noFill/>
        </p:spPr>
        <p:txBody>
          <a:bodyPr wrap="square" rtlCol="0">
            <a:spAutoFit/>
          </a:bodyPr>
          <a:lstStyle/>
          <a:p>
            <a:r>
              <a:rPr lang="en-US" altLang="zh-CN" sz="2000">
                <a:solidFill>
                  <a:srgbClr val="003BA3"/>
                </a:solidFill>
                <a:latin typeface="Calibri" panose="020F0502020204030204" charset="0"/>
                <a:cs typeface="Calibri" panose="020F0502020204030204" charset="0"/>
                <a:sym typeface="+mn-lt"/>
              </a:rPr>
              <a:t>Research results and </a:t>
            </a:r>
            <a:r>
              <a:rPr lang="en-US" altLang="zh-CN" sz="2000">
                <a:solidFill>
                  <a:srgbClr val="003BA3"/>
                </a:solidFill>
                <a:latin typeface="Calibri" panose="020F0502020204030204" charset="0"/>
                <a:cs typeface="Calibri" panose="020F0502020204030204" charset="0"/>
                <a:sym typeface="+mn-lt"/>
              </a:rPr>
              <a:t>explanations</a:t>
            </a:r>
            <a:endParaRPr lang="en-US" altLang="zh-CN" sz="2000" dirty="0">
              <a:solidFill>
                <a:srgbClr val="003BA3"/>
              </a:solidFill>
              <a:latin typeface="Calibri" panose="020F0502020204030204" charset="0"/>
              <a:cs typeface="Calibri" panose="020F0502020204030204" charset="0"/>
              <a:sym typeface="+mn-lt"/>
            </a:endParaRPr>
          </a:p>
        </p:txBody>
      </p:sp>
      <p:sp>
        <p:nvSpPr>
          <p:cNvPr id="2" name="文本框 1"/>
          <p:cNvSpPr txBox="1"/>
          <p:nvPr>
            <p:custDataLst>
              <p:tags r:id="rId13"/>
            </p:custDataLst>
          </p:nvPr>
        </p:nvSpPr>
        <p:spPr>
          <a:xfrm>
            <a:off x="1379485" y="4503390"/>
            <a:ext cx="787395" cy="707886"/>
          </a:xfrm>
          <a:prstGeom prst="rect">
            <a:avLst/>
          </a:prstGeom>
          <a:noFill/>
        </p:spPr>
        <p:txBody>
          <a:bodyPr wrap="none" rtlCol="0">
            <a:spAutoFit/>
          </a:bodyPr>
          <a:lstStyle/>
          <a:p>
            <a:r>
              <a:rPr lang="en-US" altLang="zh-CN" sz="4000">
                <a:solidFill>
                  <a:srgbClr val="003BA3"/>
                </a:solidFill>
                <a:latin typeface="Calibri" panose="020F0502020204030204" charset="0"/>
                <a:cs typeface="Calibri" panose="020F0502020204030204" charset="0"/>
                <a:sym typeface="+mn-lt"/>
              </a:rPr>
              <a:t>05</a:t>
            </a:r>
            <a:endParaRPr lang="en-US" altLang="zh-CN" sz="4000" dirty="0">
              <a:solidFill>
                <a:srgbClr val="003BA3"/>
              </a:solidFill>
              <a:latin typeface="Calibri" panose="020F0502020204030204" charset="0"/>
              <a:cs typeface="Calibri" panose="020F0502020204030204" charset="0"/>
              <a:sym typeface="+mn-lt"/>
            </a:endParaRPr>
          </a:p>
        </p:txBody>
      </p:sp>
      <p:cxnSp>
        <p:nvCxnSpPr>
          <p:cNvPr id="3" name="直接连接符 2"/>
          <p:cNvCxnSpPr/>
          <p:nvPr>
            <p:custDataLst>
              <p:tags r:id="rId14"/>
            </p:custDataLst>
          </p:nvPr>
        </p:nvCxnSpPr>
        <p:spPr>
          <a:xfrm flipH="1">
            <a:off x="2113410" y="4655625"/>
            <a:ext cx="124460" cy="403416"/>
          </a:xfrm>
          <a:prstGeom prst="line">
            <a:avLst/>
          </a:prstGeom>
          <a:ln w="19050">
            <a:solidFill>
              <a:srgbClr val="003BA3"/>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15"/>
            </p:custDataLst>
          </p:nvPr>
        </p:nvSpPr>
        <p:spPr>
          <a:xfrm>
            <a:off x="2230385" y="4636946"/>
            <a:ext cx="3853330" cy="398780"/>
          </a:xfrm>
          <a:prstGeom prst="rect">
            <a:avLst/>
          </a:prstGeom>
          <a:noFill/>
        </p:spPr>
        <p:txBody>
          <a:bodyPr wrap="square" rtlCol="0">
            <a:spAutoFit/>
          </a:bodyPr>
          <a:lstStyle/>
          <a:p>
            <a:r>
              <a:rPr lang="en-US" altLang="zh-CN" sz="2000">
                <a:solidFill>
                  <a:srgbClr val="003BA3"/>
                </a:solidFill>
                <a:latin typeface="Calibri" panose="020F0502020204030204" charset="0"/>
                <a:cs typeface="Calibri" panose="020F0502020204030204" charset="0"/>
                <a:sym typeface="+mn-lt"/>
              </a:rPr>
              <a:t>Conclusion and outlooks</a:t>
            </a:r>
            <a:endParaRPr lang="en-US" altLang="zh-CN" sz="2000" dirty="0">
              <a:solidFill>
                <a:srgbClr val="003BA3"/>
              </a:solidFill>
              <a:latin typeface="Calibri" panose="020F0502020204030204" charset="0"/>
              <a:cs typeface="Calibri" panose="020F0502020204030204" charset="0"/>
              <a:sym typeface="+mn-lt"/>
            </a:endParaRPr>
          </a:p>
        </p:txBody>
      </p:sp>
      <p:sp>
        <p:nvSpPr>
          <p:cNvPr id="6" name="文本框 5"/>
          <p:cNvSpPr txBox="1"/>
          <p:nvPr>
            <p:custDataLst>
              <p:tags r:id="rId16"/>
            </p:custDataLst>
          </p:nvPr>
        </p:nvSpPr>
        <p:spPr>
          <a:xfrm>
            <a:off x="6406771" y="4503390"/>
            <a:ext cx="787395" cy="707886"/>
          </a:xfrm>
          <a:prstGeom prst="rect">
            <a:avLst/>
          </a:prstGeom>
          <a:noFill/>
        </p:spPr>
        <p:txBody>
          <a:bodyPr wrap="none" rtlCol="0">
            <a:spAutoFit/>
          </a:bodyPr>
          <a:lstStyle/>
          <a:p>
            <a:r>
              <a:rPr lang="en-US" altLang="zh-CN" sz="4000">
                <a:solidFill>
                  <a:srgbClr val="003BA3"/>
                </a:solidFill>
                <a:latin typeface="Calibri" panose="020F0502020204030204" charset="0"/>
                <a:cs typeface="Calibri" panose="020F0502020204030204" charset="0"/>
                <a:sym typeface="+mn-lt"/>
              </a:rPr>
              <a:t>06</a:t>
            </a:r>
            <a:endParaRPr lang="en-US" altLang="zh-CN" sz="4000" dirty="0">
              <a:solidFill>
                <a:srgbClr val="003BA3"/>
              </a:solidFill>
              <a:latin typeface="Calibri" panose="020F0502020204030204" charset="0"/>
              <a:cs typeface="Calibri" panose="020F0502020204030204" charset="0"/>
              <a:sym typeface="+mn-lt"/>
            </a:endParaRPr>
          </a:p>
        </p:txBody>
      </p:sp>
      <p:cxnSp>
        <p:nvCxnSpPr>
          <p:cNvPr id="9" name="直接连接符 8"/>
          <p:cNvCxnSpPr/>
          <p:nvPr>
            <p:custDataLst>
              <p:tags r:id="rId17"/>
            </p:custDataLst>
          </p:nvPr>
        </p:nvCxnSpPr>
        <p:spPr>
          <a:xfrm flipH="1">
            <a:off x="7140696" y="4655625"/>
            <a:ext cx="124460" cy="403416"/>
          </a:xfrm>
          <a:prstGeom prst="line">
            <a:avLst/>
          </a:prstGeom>
          <a:ln w="19050">
            <a:solidFill>
              <a:srgbClr val="003BA3"/>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18"/>
            </p:custDataLst>
          </p:nvPr>
        </p:nvSpPr>
        <p:spPr>
          <a:xfrm>
            <a:off x="7257671" y="4636946"/>
            <a:ext cx="4146934" cy="398780"/>
          </a:xfrm>
          <a:prstGeom prst="rect">
            <a:avLst/>
          </a:prstGeom>
          <a:noFill/>
        </p:spPr>
        <p:txBody>
          <a:bodyPr wrap="square" rtlCol="0">
            <a:spAutoFit/>
          </a:bodyPr>
          <a:lstStyle/>
          <a:p>
            <a:r>
              <a:rPr lang="en-US" altLang="zh-CN" sz="2000" dirty="0">
                <a:solidFill>
                  <a:srgbClr val="003BA3"/>
                </a:solidFill>
                <a:latin typeface="Calibri" panose="020F0502020204030204" charset="0"/>
                <a:cs typeface="Calibri" panose="020F0502020204030204" charset="0"/>
                <a:sym typeface="+mn-lt"/>
              </a:rPr>
              <a:t>References</a:t>
            </a:r>
            <a:endParaRPr lang="en-US" altLang="zh-CN" sz="2000" dirty="0">
              <a:solidFill>
                <a:srgbClr val="003BA3"/>
              </a:solidFill>
              <a:latin typeface="Calibri" panose="020F0502020204030204" charset="0"/>
              <a:cs typeface="Calibri" panose="020F0502020204030204" charset="0"/>
              <a:sym typeface="+mn-lt"/>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759460"/>
            <a:ext cx="11073130" cy="603123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1152525" y="175895"/>
            <a:ext cx="11473180" cy="583565"/>
          </a:xfrm>
          <a:prstGeom prst="rect">
            <a:avLst/>
          </a:prstGeom>
          <a:noFill/>
        </p:spPr>
        <p:txBody>
          <a:bodyPr wrap="squar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4-4 Technology Evolution Analysis Based on the PSE Perspective</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pic>
        <p:nvPicPr>
          <p:cNvPr id="7" name="图片 6" descr="图片 6"/>
          <p:cNvPicPr>
            <a:picLocks noChangeAspect="1"/>
          </p:cNvPicPr>
          <p:nvPr/>
        </p:nvPicPr>
        <p:blipFill>
          <a:blip r:embed="rId1"/>
          <a:stretch>
            <a:fillRect/>
          </a:stretch>
        </p:blipFill>
        <p:spPr>
          <a:xfrm>
            <a:off x="6320790" y="854710"/>
            <a:ext cx="5323840" cy="5574030"/>
          </a:xfrm>
          <a:prstGeom prst="rect">
            <a:avLst/>
          </a:prstGeom>
        </p:spPr>
      </p:pic>
      <p:sp>
        <p:nvSpPr>
          <p:cNvPr id="30" name="文本框 53"/>
          <p:cNvSpPr/>
          <p:nvPr>
            <p:custDataLst>
              <p:tags r:id="rId2"/>
            </p:custDataLst>
          </p:nvPr>
        </p:nvSpPr>
        <p:spPr bwMode="auto">
          <a:xfrm>
            <a:off x="601345" y="895350"/>
            <a:ext cx="6141085" cy="581088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sz="1600" b="1" dirty="0">
                <a:solidFill>
                  <a:srgbClr val="003BA3"/>
                </a:solidFill>
                <a:uFillTx/>
                <a:latin typeface="Calibri" panose="020F0502020204030204" charset="0"/>
                <a:ea typeface="+mj-ea"/>
                <a:cs typeface="Calibri" panose="020F0502020204030204" charset="0"/>
                <a:sym typeface="+mn-ea"/>
              </a:rPr>
              <a:t>PSE Correlation Evolution Analysis</a:t>
            </a:r>
            <a:endParaRPr lang="en-US" altLang="zh-CN" sz="1600" b="1" dirty="0">
              <a:solidFill>
                <a:srgbClr val="C00000"/>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sz="1600" b="1" dirty="0">
                <a:solidFill>
                  <a:srgbClr val="C00000"/>
                </a:solidFill>
                <a:uFillTx/>
                <a:latin typeface="Calibri" panose="020F0502020204030204" charset="0"/>
                <a:ea typeface="+mj-ea"/>
                <a:cs typeface="Calibri" panose="020F0502020204030204" charset="0"/>
                <a:sym typeface="+mn-ea"/>
              </a:rPr>
              <a:t>PSE(952),</a:t>
            </a:r>
            <a:r>
              <a:rPr lang="en-US" altLang="zh-CN" sz="1600" b="1" dirty="0">
                <a:solidFill>
                  <a:srgbClr val="003BA3"/>
                </a:solidFill>
                <a:uFillTx/>
                <a:latin typeface="Calibri" panose="020F0502020204030204" charset="0"/>
                <a:ea typeface="+mj-ea"/>
                <a:cs typeface="Calibri" panose="020F0502020204030204" charset="0"/>
                <a:sym typeface="+mn-ea"/>
              </a:rPr>
              <a:t> P9, Clustree settings</a:t>
            </a:r>
            <a:endParaRPr lang="en-US" altLang="zh-CN" sz="1600"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sz="1600" dirty="0">
                <a:solidFill>
                  <a:schemeClr val="tx1"/>
                </a:solidFill>
                <a:uFillTx/>
                <a:latin typeface="Calibri" panose="020F0502020204030204" charset="0"/>
                <a:ea typeface="+mj-ea"/>
                <a:cs typeface="Calibri" panose="020F0502020204030204" charset="0"/>
                <a:sym typeface="+mn-ea"/>
              </a:rPr>
              <a:t>A decade, time interval: 2 years.</a:t>
            </a:r>
            <a:endParaRPr lang="en-US" altLang="zh-CN" sz="1600" dirty="0">
              <a:solidFill>
                <a:schemeClr val="tx1"/>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sz="1600" dirty="0">
                <a:solidFill>
                  <a:schemeClr val="tx1"/>
                </a:solidFill>
                <a:uFillTx/>
                <a:latin typeface="Calibri" panose="020F0502020204030204" charset="0"/>
                <a:ea typeface="+mj-ea"/>
                <a:cs typeface="Calibri" panose="020F0502020204030204" charset="0"/>
                <a:sym typeface="+mn-ea"/>
              </a:rPr>
              <a:t>Three-layer node: PSE.</a:t>
            </a:r>
            <a:endParaRPr lang="en-US" altLang="zh-CN" sz="1600" dirty="0">
              <a:solidFill>
                <a:schemeClr val="tx1"/>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sz="1600" dirty="0">
                <a:solidFill>
                  <a:schemeClr val="tx1"/>
                </a:solidFill>
                <a:uFillTx/>
                <a:latin typeface="Calibri" panose="020F0502020204030204" charset="0"/>
                <a:ea typeface="+mj-ea"/>
                <a:cs typeface="Calibri" panose="020F0502020204030204" charset="0"/>
                <a:sym typeface="+mn-ea"/>
              </a:rPr>
              <a:t>Node size and lines: patents numbers,  Colour: from purple to yellow to indicate growth in patent quantity.</a:t>
            </a:r>
            <a:endParaRPr lang="en-US" altLang="zh-CN" sz="1600" dirty="0">
              <a:solidFill>
                <a:schemeClr val="tx1"/>
              </a:solidFill>
              <a:uFillTx/>
              <a:latin typeface="Calibri" panose="020F0502020204030204" charset="0"/>
              <a:ea typeface="+mj-ea"/>
              <a:cs typeface="Calibri" panose="020F0502020204030204" charset="0"/>
              <a:sym typeface="+mn-ea"/>
            </a:endParaRPr>
          </a:p>
          <a:p>
            <a:pPr marL="285750" lvl="0" indent="-285750" algn="l">
              <a:lnSpc>
                <a:spcPct val="110000"/>
              </a:lnSpc>
              <a:buClrTx/>
              <a:buSzTx/>
              <a:buFont typeface="Arial" panose="020B0604020202020204" pitchFamily="34" charset="0"/>
              <a:buChar char="•"/>
            </a:pPr>
            <a:r>
              <a:rPr lang="en-US" altLang="zh-CN" sz="1600" b="1" dirty="0">
                <a:solidFill>
                  <a:srgbClr val="003BA3"/>
                </a:solidFill>
                <a:uFillTx/>
                <a:latin typeface="Calibri" panose="020F0502020204030204" charset="0"/>
                <a:ea typeface="+mj-ea"/>
                <a:cs typeface="Calibri" panose="020F0502020204030204" charset="0"/>
                <a:sym typeface="+mn-ea"/>
              </a:rPr>
              <a:t>Key conclusion</a:t>
            </a:r>
            <a:endParaRPr lang="en-US" altLang="zh-CN" sz="1600"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sz="1600">
                <a:ln>
                  <a:noFill/>
                  <a:prstDash val="sysDot"/>
                </a:ln>
                <a:latin typeface="Calibri" panose="020F0502020204030204" charset="0"/>
                <a:cs typeface="Calibri" panose="020F0502020204030204" charset="0"/>
                <a:sym typeface="+mn-ea"/>
              </a:rPr>
              <a:t>2014~2015: 3 patents,  </a:t>
            </a:r>
            <a:r>
              <a:rPr lang="en-US" altLang="zh-CN" sz="1600">
                <a:ln>
                  <a:noFill/>
                  <a:prstDash val="sysDot"/>
                </a:ln>
                <a:solidFill>
                  <a:srgbClr val="C00000"/>
                </a:solidFill>
                <a:latin typeface="Calibri" panose="020F0502020204030204" charset="0"/>
                <a:cs typeface="Calibri" panose="020F0502020204030204" charset="0"/>
                <a:sym typeface="+mn-ea"/>
              </a:rPr>
              <a:t>single</a:t>
            </a:r>
            <a:r>
              <a:rPr lang="en-US" altLang="zh-CN" sz="1600">
                <a:ln>
                  <a:noFill/>
                  <a:prstDash val="sysDot"/>
                </a:ln>
                <a:latin typeface="Calibri" panose="020F0502020204030204" charset="0"/>
                <a:cs typeface="Calibri" panose="020F0502020204030204" charset="0"/>
                <a:sym typeface="+mn-ea"/>
              </a:rPr>
              <a:t> attention mechnism, limited to basic target recognition.</a:t>
            </a:r>
            <a:endParaRPr lang="en-US" altLang="zh-CN" sz="1600">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sz="1600">
                <a:ln>
                  <a:noFill/>
                  <a:prstDash val="sysDot"/>
                </a:ln>
                <a:latin typeface="Calibri" panose="020F0502020204030204" charset="0"/>
                <a:cs typeface="Calibri" panose="020F0502020204030204" charset="0"/>
                <a:sym typeface="+mn-ea"/>
              </a:rPr>
              <a:t>2016~2017:  2 patents, </a:t>
            </a:r>
            <a:r>
              <a:rPr lang="en-US" altLang="zh-CN" sz="1600">
                <a:ln>
                  <a:noFill/>
                  <a:prstDash val="sysDot"/>
                </a:ln>
                <a:solidFill>
                  <a:srgbClr val="C00000"/>
                </a:solidFill>
                <a:latin typeface="Calibri" panose="020F0502020204030204" charset="0"/>
                <a:cs typeface="Calibri" panose="020F0502020204030204" charset="0"/>
                <a:sym typeface="+mn-ea"/>
              </a:rPr>
              <a:t>d</a:t>
            </a:r>
            <a:r>
              <a:rPr lang="en-US" altLang="zh-CN" sz="1600">
                <a:ln>
                  <a:noFill/>
                  <a:prstDash val="sysDot"/>
                </a:ln>
                <a:solidFill>
                  <a:srgbClr val="C00000"/>
                </a:solidFill>
                <a:latin typeface="Calibri" panose="020F0502020204030204" charset="0"/>
                <a:cs typeface="Calibri" panose="020F0502020204030204" charset="0"/>
                <a:sym typeface="+mn-ea"/>
              </a:rPr>
              <a:t>eep learning</a:t>
            </a:r>
            <a:r>
              <a:rPr lang="en-US" altLang="zh-CN" sz="1600">
                <a:ln>
                  <a:noFill/>
                  <a:prstDash val="sysDot"/>
                </a:ln>
                <a:latin typeface="Calibri" panose="020F0502020204030204" charset="0"/>
                <a:cs typeface="Calibri" panose="020F0502020204030204" charset="0"/>
                <a:sym typeface="+mn-ea"/>
              </a:rPr>
              <a:t> technology, accuracy were improved through limited data training.</a:t>
            </a:r>
            <a:endParaRPr lang="en-US" altLang="zh-CN" sz="1600">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sz="1600">
                <a:ln>
                  <a:noFill/>
                  <a:prstDash val="sysDot"/>
                </a:ln>
                <a:latin typeface="Calibri" panose="020F0502020204030204" charset="0"/>
                <a:cs typeface="Calibri" panose="020F0502020204030204" charset="0"/>
                <a:sym typeface="+mn-ea"/>
              </a:rPr>
              <a:t>2018~2019: 45 patents, c</a:t>
            </a:r>
            <a:r>
              <a:rPr lang="en-US" altLang="zh-CN" sz="1600">
                <a:ln>
                  <a:noFill/>
                  <a:prstDash val="sysDot"/>
                </a:ln>
                <a:latin typeface="Calibri" panose="020F0502020204030204" charset="0"/>
                <a:cs typeface="Calibri" panose="020F0502020204030204" charset="0"/>
                <a:sym typeface="+mn-ea"/>
              </a:rPr>
              <a:t>ombining the</a:t>
            </a:r>
            <a:r>
              <a:rPr lang="en-US" altLang="zh-CN" sz="1600">
                <a:ln>
                  <a:noFill/>
                  <a:prstDash val="sysDot"/>
                </a:ln>
                <a:solidFill>
                  <a:srgbClr val="C00000"/>
                </a:solidFill>
                <a:latin typeface="Calibri" panose="020F0502020204030204" charset="0"/>
                <a:cs typeface="Calibri" panose="020F0502020204030204" charset="0"/>
                <a:sym typeface="+mn-ea"/>
              </a:rPr>
              <a:t> attention mechanism</a:t>
            </a:r>
            <a:r>
              <a:rPr lang="en-US" altLang="zh-CN" sz="1600">
                <a:ln>
                  <a:noFill/>
                  <a:prstDash val="sysDot"/>
                </a:ln>
                <a:latin typeface="Calibri" panose="020F0502020204030204" charset="0"/>
                <a:cs typeface="Calibri" panose="020F0502020204030204" charset="0"/>
                <a:sym typeface="+mn-ea"/>
              </a:rPr>
              <a:t> and lightweight mode.</a:t>
            </a:r>
            <a:endParaRPr lang="en-US" altLang="zh-CN" sz="1600">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sz="1600">
                <a:ln>
                  <a:noFill/>
                  <a:prstDash val="sysDot"/>
                </a:ln>
                <a:latin typeface="Calibri" panose="020F0502020204030204" charset="0"/>
                <a:cs typeface="Calibri" panose="020F0502020204030204" charset="0"/>
                <a:sym typeface="+mn-ea"/>
              </a:rPr>
              <a:t>2020~2021: 126 patents, attention mechanism was deepened, </a:t>
            </a:r>
            <a:r>
              <a:rPr lang="en-US" altLang="zh-CN" sz="1600">
                <a:ln>
                  <a:noFill/>
                  <a:prstDash val="sysDot"/>
                </a:ln>
                <a:solidFill>
                  <a:srgbClr val="C00000"/>
                </a:solidFill>
                <a:latin typeface="Calibri" panose="020F0502020204030204" charset="0"/>
                <a:cs typeface="Calibri" panose="020F0502020204030204" charset="0"/>
                <a:sym typeface="+mn-ea"/>
              </a:rPr>
              <a:t>robustness and real-time performance</a:t>
            </a:r>
            <a:r>
              <a:rPr lang="en-US" altLang="zh-CN" sz="1600">
                <a:ln>
                  <a:noFill/>
                  <a:prstDash val="sysDot"/>
                </a:ln>
                <a:latin typeface="Calibri" panose="020F0502020204030204" charset="0"/>
                <a:cs typeface="Calibri" panose="020F0502020204030204" charset="0"/>
                <a:sym typeface="+mn-ea"/>
              </a:rPr>
              <a:t> were improved.</a:t>
            </a:r>
            <a:endParaRPr lang="en-US" altLang="zh-CN" sz="1600">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sz="1600">
                <a:ln>
                  <a:noFill/>
                  <a:prstDash val="sysDot"/>
                </a:ln>
                <a:latin typeface="Calibri" panose="020F0502020204030204" charset="0"/>
                <a:cs typeface="Calibri" panose="020F0502020204030204" charset="0"/>
                <a:sym typeface="+mn-ea"/>
              </a:rPr>
              <a:t>2022~2023: 281 patents, advanced attention mechanisms, </a:t>
            </a:r>
            <a:r>
              <a:rPr lang="en-US" altLang="zh-CN" sz="1600">
                <a:ln>
                  <a:noFill/>
                  <a:prstDash val="sysDot"/>
                </a:ln>
                <a:solidFill>
                  <a:srgbClr val="C00000"/>
                </a:solidFill>
                <a:latin typeface="Calibri" panose="020F0502020204030204" charset="0"/>
                <a:cs typeface="Calibri" panose="020F0502020204030204" charset="0"/>
                <a:sym typeface="+mn-ea"/>
              </a:rPr>
              <a:t>adaptive optimization</a:t>
            </a:r>
            <a:r>
              <a:rPr lang="en-US" altLang="zh-CN" sz="1600">
                <a:ln>
                  <a:noFill/>
                  <a:prstDash val="sysDot"/>
                </a:ln>
                <a:latin typeface="Calibri" panose="020F0502020204030204" charset="0"/>
                <a:cs typeface="Calibri" panose="020F0502020204030204" charset="0"/>
                <a:sym typeface="+mn-ea"/>
              </a:rPr>
              <a:t> and</a:t>
            </a:r>
            <a:r>
              <a:rPr lang="en-US" altLang="zh-CN" sz="1600">
                <a:ln>
                  <a:noFill/>
                  <a:prstDash val="sysDot"/>
                </a:ln>
                <a:solidFill>
                  <a:srgbClr val="C00000"/>
                </a:solidFill>
                <a:latin typeface="Calibri" panose="020F0502020204030204" charset="0"/>
                <a:cs typeface="Calibri" panose="020F0502020204030204" charset="0"/>
                <a:sym typeface="+mn-ea"/>
              </a:rPr>
              <a:t> generative AI.</a:t>
            </a:r>
            <a:endParaRPr lang="en-US" altLang="zh-CN" sz="1600">
              <a:ln>
                <a:noFill/>
                <a:prstDash val="sysDot"/>
              </a:ln>
              <a:solidFill>
                <a:srgbClr val="C00000"/>
              </a:solidFill>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sz="1600">
                <a:ln>
                  <a:noFill/>
                  <a:prstDash val="sysDot"/>
                </a:ln>
                <a:solidFill>
                  <a:schemeClr val="tx1"/>
                </a:solidFill>
                <a:latin typeface="Calibri" panose="020F0502020204030204" charset="0"/>
                <a:cs typeface="Calibri" panose="020F0502020204030204" charset="0"/>
                <a:sym typeface="+mn-ea"/>
              </a:rPr>
              <a:t>The S for P9 are advancing toward </a:t>
            </a:r>
            <a:r>
              <a:rPr lang="en-US" altLang="zh-CN" sz="1600">
                <a:ln>
                  <a:noFill/>
                  <a:prstDash val="sysDot"/>
                </a:ln>
                <a:solidFill>
                  <a:srgbClr val="C00000"/>
                </a:solidFill>
                <a:latin typeface="Calibri" panose="020F0502020204030204" charset="0"/>
                <a:cs typeface="Calibri" panose="020F0502020204030204" charset="0"/>
                <a:sym typeface="+mn-ea"/>
              </a:rPr>
              <a:t>deeper integration of attention mechanisms and multimodal data fusion</a:t>
            </a:r>
            <a:r>
              <a:rPr lang="en-US" altLang="zh-CN" sz="1600">
                <a:ln>
                  <a:noFill/>
                  <a:prstDash val="sysDot"/>
                </a:ln>
                <a:solidFill>
                  <a:schemeClr val="tx1"/>
                </a:solidFill>
                <a:latin typeface="Calibri" panose="020F0502020204030204" charset="0"/>
                <a:cs typeface="Calibri" panose="020F0502020204030204" charset="0"/>
                <a:sym typeface="+mn-ea"/>
              </a:rPr>
              <a:t>, while the E are optimized for</a:t>
            </a:r>
            <a:r>
              <a:rPr lang="en-US" altLang="zh-CN" sz="1600">
                <a:ln>
                  <a:noFill/>
                  <a:prstDash val="sysDot"/>
                </a:ln>
                <a:solidFill>
                  <a:srgbClr val="C00000"/>
                </a:solidFill>
                <a:latin typeface="Calibri" panose="020F0502020204030204" charset="0"/>
                <a:cs typeface="Calibri" panose="020F0502020204030204" charset="0"/>
                <a:sym typeface="+mn-ea"/>
              </a:rPr>
              <a:t> improved accuracy, real-time performance, robustness, and enhanced generalization across multiple scenarios</a:t>
            </a:r>
            <a:r>
              <a:rPr lang="en-US" altLang="zh-CN" sz="1600">
                <a:ln>
                  <a:noFill/>
                  <a:prstDash val="sysDot"/>
                </a:ln>
                <a:solidFill>
                  <a:schemeClr val="tx1"/>
                </a:solidFill>
                <a:latin typeface="Calibri" panose="020F0502020204030204" charset="0"/>
                <a:cs typeface="Calibri" panose="020F0502020204030204" charset="0"/>
                <a:sym typeface="+mn-ea"/>
              </a:rPr>
              <a:t>.</a:t>
            </a:r>
            <a:endParaRPr lang="en-US" altLang="zh-CN" sz="1600">
              <a:ln>
                <a:noFill/>
                <a:prstDash val="sysDot"/>
              </a:ln>
              <a:solidFill>
                <a:schemeClr val="tx1"/>
              </a:solidFill>
              <a:latin typeface="Calibri" panose="020F0502020204030204" charset="0"/>
              <a:cs typeface="Calibri" panose="020F0502020204030204" charset="0"/>
              <a:sym typeface="+mn-ea"/>
            </a:endParaRPr>
          </a:p>
        </p:txBody>
      </p:sp>
      <p:sp>
        <p:nvSpPr>
          <p:cNvPr id="6" name="文本框 5"/>
          <p:cNvSpPr txBox="1"/>
          <p:nvPr/>
        </p:nvSpPr>
        <p:spPr>
          <a:xfrm>
            <a:off x="6456680" y="6428740"/>
            <a:ext cx="5052060" cy="294005"/>
          </a:xfrm>
          <a:prstGeom prst="rect">
            <a:avLst/>
          </a:prstGeom>
          <a:noFill/>
        </p:spPr>
        <p:txBody>
          <a:bodyPr wrap="square" rtlCol="0" anchor="t">
            <a:spAutoFit/>
          </a:bodyPr>
          <a:p>
            <a:pPr lvl="0" indent="0" algn="ctr">
              <a:lnSpc>
                <a:spcPct val="110000"/>
              </a:lnSpc>
              <a:spcBef>
                <a:spcPct val="0"/>
              </a:spcBef>
              <a:spcAft>
                <a:spcPct val="0"/>
              </a:spcAft>
              <a:buClrTx/>
              <a:buSzTx/>
              <a:buNone/>
            </a:pPr>
            <a:r>
              <a:rPr lang="en-US" altLang="zh-CN" sz="1200" dirty="0">
                <a:solidFill>
                  <a:schemeClr val="tx1"/>
                </a:solidFill>
                <a:uFillTx/>
                <a:latin typeface="Calibri" panose="020F0502020204030204" charset="0"/>
                <a:ea typeface="+mj-ea"/>
                <a:cs typeface="Calibri" panose="020F0502020204030204" charset="0"/>
                <a:sym typeface="+mn-ea"/>
              </a:rPr>
              <a:t>Evolution trend of the P9 combination path over the past 10 years</a:t>
            </a:r>
            <a:endParaRPr lang="en-US" altLang="zh-CN" sz="1200" dirty="0">
              <a:solidFill>
                <a:schemeClr val="tx1"/>
              </a:solidFill>
              <a:uFillTx/>
              <a:latin typeface="Calibri" panose="020F0502020204030204" charset="0"/>
              <a:ea typeface="+mj-ea"/>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65200"/>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111125" y="-19558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906780" y="250825"/>
            <a:ext cx="11473180" cy="583565"/>
          </a:xfrm>
          <a:prstGeom prst="rect">
            <a:avLst/>
          </a:prstGeom>
          <a:noFill/>
        </p:spPr>
        <p:txBody>
          <a:bodyPr wrap="squar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dirty="0">
                <a:solidFill>
                  <a:srgbClr val="003BA3"/>
                </a:solidFill>
                <a:latin typeface="Calibri" panose="020F0502020204030204" charset="0"/>
                <a:ea typeface="+mn-ea"/>
                <a:cs typeface="Calibri" panose="020F0502020204030204" charset="0"/>
                <a:sym typeface="+mn-lt"/>
              </a:rPr>
              <a:t>4-4 Technology Evolution Analysis Based on the PSE Perspective</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604520" y="1163320"/>
            <a:ext cx="4900295" cy="5266690"/>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20000"/>
              </a:lnSpc>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PSE Topic Feature Analysis</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20000"/>
              </a:lnSpc>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Emerging topics: </a:t>
            </a:r>
            <a:r>
              <a:rPr lang="en-US" altLang="zh-CN">
                <a:ln>
                  <a:noFill/>
                  <a:prstDash val="sysDot"/>
                </a:ln>
                <a:latin typeface="Calibri" panose="020F0502020204030204" charset="0"/>
                <a:cs typeface="Calibri" panose="020F0502020204030204" charset="0"/>
                <a:sym typeface="+mn-ea"/>
              </a:rPr>
              <a:t>5, </a:t>
            </a:r>
            <a:r>
              <a:rPr lang="en-US" altLang="zh-CN">
                <a:ln>
                  <a:noFill/>
                  <a:prstDash val="sysDot"/>
                </a:ln>
                <a:solidFill>
                  <a:srgbClr val="C00000"/>
                </a:solidFill>
                <a:latin typeface="Calibri" panose="020F0502020204030204" charset="0"/>
                <a:cs typeface="Calibri" panose="020F0502020204030204" charset="0"/>
                <a:sym typeface="+mn-ea"/>
              </a:rPr>
              <a:t>P2S3E5</a:t>
            </a:r>
            <a:r>
              <a:rPr lang="en-US" altLang="zh-CN">
                <a:ln>
                  <a:noFill/>
                  <a:prstDash val="sysDot"/>
                </a:ln>
                <a:latin typeface="Calibri" panose="020F0502020204030204" charset="0"/>
                <a:cs typeface="Calibri" panose="020F0502020204030204" charset="0"/>
                <a:sym typeface="+mn-ea"/>
              </a:rPr>
              <a:t>(Complex Medical Decoding Weakness-MultiScale Semantic-Prior Fusion-Medical Image Segmentation Optimization)</a:t>
            </a:r>
            <a:r>
              <a:rPr lang="en-US" altLang="zh-CN">
                <a:ln>
                  <a:noFill/>
                  <a:prstDash val="sysDot"/>
                </a:ln>
                <a:latin typeface="Calibri" panose="020F0502020204030204" charset="0"/>
                <a:cs typeface="Calibri" panose="020F0502020204030204" charset="0"/>
                <a:sym typeface="+mn-ea"/>
              </a:rPr>
              <a:t>, P1S2E1, P6S1E8, P1S2E2, </a:t>
            </a:r>
            <a:r>
              <a:rPr lang="en-US" altLang="zh-CN">
                <a:ln>
                  <a:noFill/>
                  <a:prstDash val="sysDot"/>
                </a:ln>
                <a:latin typeface="Calibri" panose="020F0502020204030204" charset="0"/>
                <a:cs typeface="Calibri" panose="020F0502020204030204" charset="0"/>
                <a:sym typeface="+mn-ea"/>
              </a:rPr>
              <a:t>P7S8E1. </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20000"/>
              </a:lnSpc>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Hot topics: </a:t>
            </a:r>
            <a:r>
              <a:rPr lang="en-US" altLang="zh-CN">
                <a:ln>
                  <a:noFill/>
                  <a:prstDash val="sysDot"/>
                </a:ln>
                <a:latin typeface="Calibri" panose="020F0502020204030204" charset="0"/>
                <a:cs typeface="Calibri" panose="020F0502020204030204" charset="0"/>
                <a:sym typeface="+mn-ea"/>
              </a:rPr>
              <a:t>5, </a:t>
            </a:r>
            <a:r>
              <a:rPr lang="en-US" altLang="zh-CN">
                <a:ln>
                  <a:noFill/>
                  <a:prstDash val="sysDot"/>
                </a:ln>
                <a:solidFill>
                  <a:srgbClr val="C00000"/>
                </a:solidFill>
                <a:latin typeface="Calibri" panose="020F0502020204030204" charset="0"/>
                <a:cs typeface="Calibri" panose="020F0502020204030204" charset="0"/>
                <a:sym typeface="+mn-ea"/>
              </a:rPr>
              <a:t>P2S3E5</a:t>
            </a:r>
            <a:r>
              <a:rPr lang="en-US" altLang="zh-CN">
                <a:ln>
                  <a:noFill/>
                  <a:prstDash val="sysDot"/>
                </a:ln>
                <a:latin typeface="Calibri" panose="020F0502020204030204" charset="0"/>
                <a:cs typeface="Calibri" panose="020F0502020204030204" charset="0"/>
                <a:sym typeface="+mn-ea"/>
              </a:rPr>
              <a:t>, </a:t>
            </a:r>
            <a:r>
              <a:rPr lang="en-US" altLang="zh-CN">
                <a:ln>
                  <a:noFill/>
                  <a:prstDash val="sysDot"/>
                </a:ln>
                <a:latin typeface="Calibri" panose="020F0502020204030204" charset="0"/>
                <a:cs typeface="Calibri" panose="020F0502020204030204" charset="0"/>
                <a:sym typeface="+mn-ea"/>
              </a:rPr>
              <a:t>P1S2E1, , </a:t>
            </a:r>
            <a:r>
              <a:rPr lang="en-US" altLang="zh-CN">
                <a:ln>
                  <a:noFill/>
                  <a:prstDash val="sysDot"/>
                </a:ln>
                <a:latin typeface="Calibri" panose="020F0502020204030204" charset="0"/>
                <a:cs typeface="Calibri" panose="020F0502020204030204" charset="0"/>
                <a:sym typeface="+mn-ea"/>
              </a:rPr>
              <a:t>P6S1E8, P1S2E2, </a:t>
            </a:r>
            <a:r>
              <a:rPr lang="en-US" altLang="zh-CN">
                <a:ln>
                  <a:noFill/>
                  <a:prstDash val="sysDot"/>
                </a:ln>
                <a:latin typeface="Calibri" panose="020F0502020204030204" charset="0"/>
                <a:cs typeface="Calibri" panose="020F0502020204030204" charset="0"/>
                <a:sym typeface="+mn-ea"/>
              </a:rPr>
              <a:t>P8S10E9</a:t>
            </a:r>
            <a:r>
              <a:rPr lang="en-US" altLang="zh-CN">
                <a:ln>
                  <a:noFill/>
                  <a:prstDash val="sysDot"/>
                </a:ln>
                <a:latin typeface="Calibri" panose="020F0502020204030204" charset="0"/>
                <a:cs typeface="Calibri" panose="020F0502020204030204" charset="0"/>
                <a:sym typeface="+mn-ea"/>
              </a:rPr>
              <a:t>.</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20000"/>
              </a:lnSpc>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Mature topics: </a:t>
            </a:r>
            <a:r>
              <a:rPr lang="en-US" altLang="zh-CN">
                <a:ln>
                  <a:noFill/>
                  <a:prstDash val="sysDot"/>
                </a:ln>
                <a:latin typeface="Calibri" panose="020F0502020204030204" charset="0"/>
                <a:cs typeface="Calibri" panose="020F0502020204030204" charset="0"/>
                <a:sym typeface="+mn-ea"/>
              </a:rPr>
              <a:t>5, </a:t>
            </a:r>
            <a:r>
              <a:rPr lang="en-US" altLang="zh-CN">
                <a:ln>
                  <a:noFill/>
                  <a:prstDash val="sysDot"/>
                </a:ln>
                <a:solidFill>
                  <a:srgbClr val="C00000"/>
                </a:solidFill>
                <a:latin typeface="Calibri" panose="020F0502020204030204" charset="0"/>
                <a:cs typeface="Calibri" panose="020F0502020204030204" charset="0"/>
                <a:sym typeface="+mn-ea"/>
              </a:rPr>
              <a:t>P1S1E3</a:t>
            </a:r>
            <a:r>
              <a:rPr lang="en-US" altLang="zh-CN">
                <a:ln>
                  <a:noFill/>
                  <a:prstDash val="sysDot"/>
                </a:ln>
                <a:latin typeface="Calibri" panose="020F0502020204030204" charset="0"/>
                <a:cs typeface="Calibri" panose="020F0502020204030204" charset="0"/>
                <a:sym typeface="+mn-ea"/>
              </a:rPr>
              <a:t>(highest PSE patents number, Data Annotation Scarcity-Pretrained-Relation Joint Extraction-text classification generalization), </a:t>
            </a:r>
            <a:r>
              <a:rPr lang="en-US" altLang="zh-CN">
                <a:ln>
                  <a:noFill/>
                  <a:prstDash val="sysDot"/>
                </a:ln>
                <a:solidFill>
                  <a:srgbClr val="C00000"/>
                </a:solidFill>
                <a:latin typeface="Calibri" panose="020F0502020204030204" charset="0"/>
                <a:cs typeface="Calibri" panose="020F0502020204030204" charset="0"/>
                <a:sym typeface="+mn-ea"/>
              </a:rPr>
              <a:t>P4S4E4</a:t>
            </a:r>
            <a:r>
              <a:rPr lang="en-US" altLang="zh-CN">
                <a:ln>
                  <a:noFill/>
                  <a:prstDash val="sysDot"/>
                </a:ln>
                <a:latin typeface="Calibri" panose="020F0502020204030204" charset="0"/>
                <a:cs typeface="Calibri" panose="020F0502020204030204" charset="0"/>
                <a:sym typeface="+mn-ea"/>
              </a:rPr>
              <a:t>(Dynamic-Sequence Contrast Limitation-Unsupervised Speech Attention-Speech Recognition Adaptatio), P1S1E1, P2S3E5, P6S1E8.</a:t>
            </a:r>
            <a:endParaRPr lang="zh-CN" altLang="en-US">
              <a:ln>
                <a:noFill/>
                <a:prstDash val="sysDot"/>
              </a:ln>
              <a:latin typeface="Calibri" panose="020F0502020204030204" charset="0"/>
              <a:cs typeface="Calibri" panose="020F0502020204030204" charset="0"/>
              <a:sym typeface="+mn-ea"/>
            </a:endParaRPr>
          </a:p>
        </p:txBody>
      </p:sp>
      <p:sp>
        <p:nvSpPr>
          <p:cNvPr id="6" name="文本框 5"/>
          <p:cNvSpPr txBox="1"/>
          <p:nvPr/>
        </p:nvSpPr>
        <p:spPr>
          <a:xfrm>
            <a:off x="6936740" y="6460490"/>
            <a:ext cx="4374515" cy="294005"/>
          </a:xfrm>
          <a:prstGeom prst="rect">
            <a:avLst/>
          </a:prstGeom>
          <a:noFill/>
        </p:spPr>
        <p:txBody>
          <a:bodyPr wrap="square" rtlCol="0" anchor="t">
            <a:spAutoFit/>
          </a:bodyPr>
          <a:p>
            <a:pPr lvl="0" indent="0" algn="ctr">
              <a:lnSpc>
                <a:spcPct val="110000"/>
              </a:lnSpc>
              <a:spcBef>
                <a:spcPct val="0"/>
              </a:spcBef>
              <a:spcAft>
                <a:spcPct val="0"/>
              </a:spcAft>
              <a:buClrTx/>
              <a:buSzTx/>
              <a:buNone/>
            </a:pPr>
            <a:r>
              <a:rPr lang="en-US" altLang="zh-CN" sz="1200" dirty="0">
                <a:solidFill>
                  <a:schemeClr val="tx1"/>
                </a:solidFill>
                <a:uFillTx/>
                <a:latin typeface="Calibri" panose="020F0502020204030204" charset="0"/>
                <a:ea typeface="+mj-ea"/>
                <a:cs typeface="Calibri" panose="020F0502020204030204" charset="0"/>
                <a:sym typeface="+mn-ea"/>
              </a:rPr>
              <a:t>PSE Topic Classification Based on Technical Evaluation Indicators</a:t>
            </a:r>
            <a:endParaRPr lang="en-US" altLang="zh-CN" sz="1200" dirty="0">
              <a:solidFill>
                <a:schemeClr val="tx1"/>
              </a:solidFill>
              <a:uFillTx/>
              <a:latin typeface="Calibri" panose="020F0502020204030204" charset="0"/>
              <a:ea typeface="+mj-ea"/>
              <a:cs typeface="Calibri" panose="020F0502020204030204" charset="0"/>
              <a:sym typeface="+mn-ea"/>
            </a:endParaRPr>
          </a:p>
        </p:txBody>
      </p:sp>
      <p:pic>
        <p:nvPicPr>
          <p:cNvPr id="8" name="图片 7" descr="图片 10"/>
          <p:cNvPicPr>
            <a:picLocks noChangeAspect="1"/>
          </p:cNvPicPr>
          <p:nvPr/>
        </p:nvPicPr>
        <p:blipFill>
          <a:blip r:embed="rId2"/>
          <a:stretch>
            <a:fillRect/>
          </a:stretch>
        </p:blipFill>
        <p:spPr>
          <a:xfrm>
            <a:off x="6863080" y="1048385"/>
            <a:ext cx="4636135" cy="3131185"/>
          </a:xfrm>
          <a:prstGeom prst="rect">
            <a:avLst/>
          </a:prstGeom>
          <a:ln>
            <a:solidFill>
              <a:schemeClr val="tx1"/>
            </a:solidFill>
          </a:ln>
        </p:spPr>
      </p:pic>
      <p:pic>
        <p:nvPicPr>
          <p:cNvPr id="9" name="图片 8" descr="图片 11"/>
          <p:cNvPicPr>
            <a:picLocks noChangeAspect="1"/>
          </p:cNvPicPr>
          <p:nvPr/>
        </p:nvPicPr>
        <p:blipFill>
          <a:blip r:embed="rId3"/>
          <a:stretch>
            <a:fillRect/>
          </a:stretch>
        </p:blipFill>
        <p:spPr>
          <a:xfrm>
            <a:off x="6532880" y="3390900"/>
            <a:ext cx="4966335" cy="3039110"/>
          </a:xfrm>
          <a:prstGeom prst="rect">
            <a:avLst/>
          </a:prstGeom>
          <a:ln>
            <a:solidFill>
              <a:schemeClr val="tx1"/>
            </a:solidFill>
          </a:ln>
        </p:spPr>
      </p:pic>
      <p:pic>
        <p:nvPicPr>
          <p:cNvPr id="4" name="图片 3" descr="图片 12"/>
          <p:cNvPicPr>
            <a:picLocks noChangeAspect="1"/>
          </p:cNvPicPr>
          <p:nvPr/>
        </p:nvPicPr>
        <p:blipFill>
          <a:blip r:embed="rId4"/>
          <a:stretch>
            <a:fillRect/>
          </a:stretch>
        </p:blipFill>
        <p:spPr>
          <a:xfrm>
            <a:off x="5433695" y="2228850"/>
            <a:ext cx="5563235" cy="3157220"/>
          </a:xfrm>
          <a:prstGeom prst="rect">
            <a:avLst/>
          </a:prstGeom>
          <a:ln>
            <a:solidFill>
              <a:schemeClr val="tx1"/>
            </a:solidFill>
          </a:ln>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10800000" flipV="1">
            <a:off x="8128000" y="441960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7" name="直角三角形 6"/>
          <p:cNvSpPr/>
          <p:nvPr/>
        </p:nvSpPr>
        <p:spPr>
          <a:xfrm rot="10800000" flipV="1">
            <a:off x="8382000" y="464820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grpSp>
        <p:nvGrpSpPr>
          <p:cNvPr id="53" name="组合 52"/>
          <p:cNvGrpSpPr/>
          <p:nvPr/>
        </p:nvGrpSpPr>
        <p:grpSpPr>
          <a:xfrm>
            <a:off x="1384940" y="1466820"/>
            <a:ext cx="9639300" cy="2480310"/>
            <a:chOff x="1384940" y="628546"/>
            <a:chExt cx="9639300" cy="2480310"/>
          </a:xfrm>
        </p:grpSpPr>
        <p:sp>
          <p:nvSpPr>
            <p:cNvPr id="54" name="文本框 53"/>
            <p:cNvSpPr txBox="1"/>
            <p:nvPr/>
          </p:nvSpPr>
          <p:spPr>
            <a:xfrm>
              <a:off x="1384940" y="1883306"/>
              <a:ext cx="9639300" cy="1225550"/>
            </a:xfrm>
            <a:prstGeom prst="rect">
              <a:avLst/>
            </a:prstGeom>
            <a:noFill/>
            <a:effectLst/>
          </p:spPr>
          <p:txBody>
            <a:bodyPr wrap="squar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ctr"/>
              <a:r>
                <a:rPr lang="en-US" altLang="zh-CN" sz="5200">
                  <a:solidFill>
                    <a:srgbClr val="003BA3"/>
                  </a:solidFill>
                  <a:latin typeface="Calibri" panose="020F0502020204030204" charset="0"/>
                  <a:cs typeface="Calibri" panose="020F0502020204030204" charset="0"/>
                  <a:sym typeface="+mn-lt"/>
                </a:rPr>
                <a:t>Conclusions and Outlooks</a:t>
              </a:r>
              <a:endParaRPr lang="en-US" altLang="zh-CN" sz="5200" dirty="0">
                <a:solidFill>
                  <a:srgbClr val="003BA3"/>
                </a:solidFill>
                <a:latin typeface="Calibri" panose="020F0502020204030204" charset="0"/>
                <a:cs typeface="Calibri" panose="020F0502020204030204" charset="0"/>
                <a:sym typeface="+mn-lt"/>
              </a:endParaRPr>
            </a:p>
            <a:p>
              <a:pPr algn="ctr"/>
              <a:endParaRPr lang="en-US" altLang="zh-CN" sz="2000">
                <a:solidFill>
                  <a:schemeClr val="tx1"/>
                </a:solidFill>
                <a:latin typeface="Calibri" panose="020F0502020204030204" charset="0"/>
                <a:ea typeface="+mn-ea"/>
                <a:cs typeface="Calibri" panose="020F0502020204030204" charset="0"/>
                <a:sym typeface="+mn-lt"/>
              </a:endParaRPr>
            </a:p>
          </p:txBody>
        </p:sp>
        <p:sp>
          <p:nvSpPr>
            <p:cNvPr id="56" name="文本框 55"/>
            <p:cNvSpPr txBox="1"/>
            <p:nvPr/>
          </p:nvSpPr>
          <p:spPr>
            <a:xfrm>
              <a:off x="5584193" y="628546"/>
              <a:ext cx="906780" cy="918210"/>
            </a:xfrm>
            <a:prstGeom prst="rect">
              <a:avLst/>
            </a:prstGeom>
            <a:noFill/>
            <a:effectLst/>
          </p:spPr>
          <p:txBody>
            <a:bodyPr wrap="non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r>
                <a:rPr lang="en-US" altLang="zh-CN" sz="5200">
                  <a:solidFill>
                    <a:srgbClr val="003BA3"/>
                  </a:solidFill>
                  <a:latin typeface="Calibri" panose="020F0502020204030204" charset="0"/>
                  <a:ea typeface="+mn-ea"/>
                  <a:cs typeface="Calibri" panose="020F0502020204030204" charset="0"/>
                  <a:sym typeface="+mn-lt"/>
                </a:rPr>
                <a:t>05</a:t>
              </a:r>
              <a:endParaRPr lang="en-US" altLang="zh-CN" sz="5200" dirty="0">
                <a:solidFill>
                  <a:srgbClr val="003BA3"/>
                </a:solidFill>
                <a:latin typeface="Calibri" panose="020F0502020204030204" charset="0"/>
                <a:ea typeface="+mn-ea"/>
                <a:cs typeface="Calibri" panose="020F050202020403020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908685"/>
            <a:ext cx="11073130" cy="5537835"/>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111125" y="-19558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3600450" y="241300"/>
            <a:ext cx="5546090" cy="583565"/>
          </a:xfrm>
          <a:prstGeom prst="rect">
            <a:avLst/>
          </a:prstGeom>
          <a:noFill/>
        </p:spPr>
        <p:txBody>
          <a:bodyPr wrap="squar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a:solidFill>
                  <a:srgbClr val="003BA3"/>
                </a:solidFill>
                <a:latin typeface="Calibri" panose="020F0502020204030204" charset="0"/>
                <a:cs typeface="Calibri" panose="020F0502020204030204" charset="0"/>
                <a:sym typeface="+mn-lt"/>
              </a:rPr>
              <a:t>5-1 Conclusions and innovations</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1051560" y="1067435"/>
            <a:ext cx="10177780" cy="522033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Conclusions</a:t>
            </a:r>
            <a:endParaRPr lang="en-US" altLang="zh-CN"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dirty="0">
                <a:solidFill>
                  <a:schemeClr val="tx1"/>
                </a:solidFill>
                <a:uFillTx/>
                <a:latin typeface="Calibri" panose="020F0502020204030204" charset="0"/>
                <a:ea typeface="+mj-ea"/>
                <a:cs typeface="Calibri" panose="020F0502020204030204" charset="0"/>
                <a:sym typeface="+mn-ea"/>
              </a:rPr>
              <a:t>This method successfully </a:t>
            </a:r>
            <a:r>
              <a:rPr lang="en-US" altLang="zh-CN" dirty="0">
                <a:uFillTx/>
                <a:latin typeface="Calibri" panose="020F0502020204030204" charset="0"/>
                <a:ea typeface="+mj-ea"/>
                <a:cs typeface="Calibri" panose="020F0502020204030204" charset="0"/>
                <a:sym typeface="+mn-ea"/>
              </a:rPr>
              <a:t>identifies </a:t>
            </a:r>
            <a:r>
              <a:rPr lang="en-US" altLang="zh-CN" dirty="0">
                <a:solidFill>
                  <a:srgbClr val="C00000"/>
                </a:solidFill>
                <a:uFillTx/>
                <a:latin typeface="Calibri" panose="020F0502020204030204" charset="0"/>
                <a:ea typeface="+mj-ea"/>
                <a:cs typeface="Calibri" panose="020F0502020204030204" charset="0"/>
                <a:sym typeface="+mn-ea"/>
              </a:rPr>
              <a:t>952 PSE pathways (consisting of 28761 patents, 15 technical problems, 17 technical solutions and 15 technical effects)</a:t>
            </a:r>
            <a:r>
              <a:rPr lang="en-US" altLang="zh-CN" dirty="0">
                <a:solidFill>
                  <a:srgbClr val="C00000"/>
                </a:solidFill>
                <a:uFillTx/>
                <a:latin typeface="Calibri" panose="020F0502020204030204" charset="0"/>
                <a:ea typeface="+mj-ea"/>
                <a:cs typeface="Calibri" panose="020F0502020204030204" charset="0"/>
                <a:sym typeface="+mn-ea"/>
              </a:rPr>
              <a:t> </a:t>
            </a:r>
            <a:r>
              <a:rPr lang="en-US" altLang="zh-CN" dirty="0">
                <a:solidFill>
                  <a:schemeClr val="tx1"/>
                </a:solidFill>
                <a:uFillTx/>
                <a:latin typeface="Calibri" panose="020F0502020204030204" charset="0"/>
                <a:ea typeface="+mj-ea"/>
                <a:cs typeface="Calibri" panose="020F0502020204030204" charset="0"/>
                <a:sym typeface="+mn-ea"/>
              </a:rPr>
              <a:t>in the ”pre-trained large model” field, and takes P9 as an example to demonstrate the logic of technical evolution. Indicators such as importance, novelty, growth, and persistence are introduced to identify that</a:t>
            </a:r>
            <a:r>
              <a:rPr lang="en-US" altLang="zh-CN" dirty="0">
                <a:solidFill>
                  <a:srgbClr val="C00000"/>
                </a:solidFill>
                <a:uFillTx/>
                <a:latin typeface="Calibri" panose="020F0502020204030204" charset="0"/>
                <a:ea typeface="+mj-ea"/>
                <a:cs typeface="Calibri" panose="020F0502020204030204" charset="0"/>
                <a:sym typeface="+mn-ea"/>
              </a:rPr>
              <a:t> P2S3E5 is the most emerging and hottest PSE pathway, P1S1E3 and P4S4E4 are the most mature</a:t>
            </a:r>
            <a:r>
              <a:rPr lang="en-US" altLang="zh-CN" dirty="0">
                <a:solidFill>
                  <a:schemeClr val="tx1"/>
                </a:solidFill>
                <a:uFillTx/>
                <a:latin typeface="Calibri" panose="020F0502020204030204" charset="0"/>
                <a:ea typeface="+mj-ea"/>
                <a:cs typeface="Calibri" panose="020F0502020204030204" charset="0"/>
                <a:sym typeface="+mn-ea"/>
              </a:rPr>
              <a:t> PSE pathway. </a:t>
            </a:r>
            <a:r>
              <a:rPr lang="en-US" altLang="zh-CN" dirty="0">
                <a:solidFill>
                  <a:srgbClr val="C00000"/>
                </a:solidFill>
                <a:uFillTx/>
                <a:latin typeface="Calibri" panose="020F0502020204030204" charset="0"/>
                <a:ea typeface="+mj-ea"/>
                <a:cs typeface="Calibri" panose="020F0502020204030204" charset="0"/>
                <a:sym typeface="+mn-ea"/>
              </a:rPr>
              <a:t>The above results are indirectly verified by the conclusions of the authoritative industry report.</a:t>
            </a:r>
            <a:endParaRPr lang="en-US" altLang="zh-CN" dirty="0">
              <a:solidFill>
                <a:srgbClr val="C00000"/>
              </a:solidFill>
              <a:uFillTx/>
              <a:latin typeface="Calibri" panose="020F0502020204030204" charset="0"/>
              <a:ea typeface="+mj-ea"/>
              <a:cs typeface="Calibri" panose="020F0502020204030204" charset="0"/>
              <a:sym typeface="+mn-ea"/>
            </a:endParaRPr>
          </a:p>
          <a:p>
            <a:pPr marL="285750" lvl="0" indent="-285750" algn="l">
              <a:lnSpc>
                <a:spcPct val="110000"/>
              </a:lnSpc>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Innovations</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From the practical significance of patents, the technology is decomposed into the </a:t>
            </a:r>
            <a:r>
              <a:rPr lang="en-US" altLang="zh-CN">
                <a:ln>
                  <a:noFill/>
                  <a:prstDash val="sysDot"/>
                </a:ln>
                <a:solidFill>
                  <a:srgbClr val="C00000"/>
                </a:solidFill>
                <a:latin typeface="Calibri" panose="020F0502020204030204" charset="0"/>
                <a:cs typeface="Calibri" panose="020F0502020204030204" charset="0"/>
                <a:sym typeface="+mn-ea"/>
              </a:rPr>
              <a:t>three-dimensional elements of PSE</a:t>
            </a:r>
            <a:r>
              <a:rPr lang="en-US" altLang="zh-CN">
                <a:ln>
                  <a:noFill/>
                  <a:prstDash val="sysDot"/>
                </a:ln>
                <a:latin typeface="Calibri" panose="020F0502020204030204" charset="0"/>
                <a:cs typeface="Calibri" panose="020F0502020204030204" charset="0"/>
                <a:sym typeface="+mn-ea"/>
              </a:rPr>
              <a:t>, presenting the content of technological inventions in a more granular way.</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Combining large model technology and topic model methods to achieve </a:t>
            </a:r>
            <a:r>
              <a:rPr lang="en-US" altLang="zh-CN">
                <a:ln>
                  <a:noFill/>
                  <a:prstDash val="sysDot"/>
                </a:ln>
                <a:solidFill>
                  <a:srgbClr val="C00000"/>
                </a:solidFill>
                <a:latin typeface="Calibri" panose="020F0502020204030204" charset="0"/>
                <a:cs typeface="Calibri" panose="020F0502020204030204" charset="0"/>
                <a:sym typeface="+mn-ea"/>
              </a:rPr>
              <a:t>automatic extraction</a:t>
            </a:r>
            <a:r>
              <a:rPr lang="en-US" altLang="zh-CN">
                <a:ln>
                  <a:noFill/>
                  <a:prstDash val="sysDot"/>
                </a:ln>
                <a:latin typeface="Calibri" panose="020F0502020204030204" charset="0"/>
                <a:cs typeface="Calibri" panose="020F0502020204030204" charset="0"/>
                <a:sym typeface="+mn-ea"/>
              </a:rPr>
              <a:t> and topic identification of PSE three-dimensional elements, significantly improving efficiency and accuracy.</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From the PSE three-dimensional perspective, analyze the technological evolution trend, combine the time series to reveal ”</a:t>
            </a:r>
            <a:r>
              <a:rPr lang="en-US" altLang="zh-CN">
                <a:ln>
                  <a:noFill/>
                  <a:prstDash val="sysDot"/>
                </a:ln>
                <a:solidFill>
                  <a:srgbClr val="C00000"/>
                </a:solidFill>
                <a:latin typeface="Calibri" panose="020F0502020204030204" charset="0"/>
                <a:cs typeface="Calibri" panose="020F0502020204030204" charset="0"/>
                <a:sym typeface="+mn-ea"/>
              </a:rPr>
              <a:t>which technical solution solves which technical problem and achieves which technical effect</a:t>
            </a:r>
            <a:r>
              <a:rPr lang="en-US" altLang="zh-CN">
                <a:ln>
                  <a:noFill/>
                  <a:prstDash val="sysDot"/>
                </a:ln>
                <a:latin typeface="Calibri" panose="020F0502020204030204" charset="0"/>
                <a:cs typeface="Calibri" panose="020F0502020204030204" charset="0"/>
                <a:sym typeface="+mn-ea"/>
              </a:rPr>
              <a:t>”, and use technical evolution indicators to screen important pathways, providing comprehensive decision support for technology layout.</a:t>
            </a:r>
            <a:endParaRPr lang="en-US" altLang="zh-CN">
              <a:ln>
                <a:noFill/>
                <a:prstDash val="sysDot"/>
              </a:ln>
              <a:latin typeface="Calibri" panose="020F0502020204030204" charset="0"/>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2032000" cy="1219200"/>
            <a:chOff x="0" y="0"/>
            <a:chExt cx="4064000" cy="2438400"/>
          </a:xfrm>
        </p:grpSpPr>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3617253" y="468869"/>
            <a:ext cx="5348605"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a:solidFill>
                  <a:srgbClr val="003BA3"/>
                </a:solidFill>
                <a:latin typeface="Calibri" panose="020F0502020204030204" charset="0"/>
                <a:ea typeface="+mn-ea"/>
                <a:cs typeface="Calibri" panose="020F0502020204030204" charset="0"/>
                <a:sym typeface="+mn-lt"/>
              </a:rPr>
              <a:t>5-2 </a:t>
            </a:r>
            <a:r>
              <a:rPr lang="en-US" altLang="zh-CN" sz="3200" dirty="0">
                <a:solidFill>
                  <a:srgbClr val="003BA3"/>
                </a:solidFill>
                <a:latin typeface="Calibri" panose="020F0502020204030204" charset="0"/>
                <a:ea typeface="+mn-ea"/>
                <a:cs typeface="Calibri" panose="020F0502020204030204" charset="0"/>
                <a:sym typeface="+mn-lt"/>
              </a:rPr>
              <a:t>Shortcomings and Outlooks</a:t>
            </a:r>
            <a:endParaRPr lang="en-US" altLang="zh-CN" sz="3200" dirty="0">
              <a:solidFill>
                <a:srgbClr val="003BA3"/>
              </a:solidFill>
              <a:latin typeface="Calibri" panose="020F0502020204030204" charset="0"/>
              <a:ea typeface="+mn-ea"/>
              <a:cs typeface="Calibri" panose="020F0502020204030204" charset="0"/>
              <a:sym typeface="+mn-lt"/>
            </a:endParaRPr>
          </a:p>
        </p:txBody>
      </p:sp>
      <p:grpSp>
        <p:nvGrpSpPr>
          <p:cNvPr id="3" name="组合 2"/>
          <p:cNvGrpSpPr/>
          <p:nvPr>
            <p:custDataLst>
              <p:tags r:id="rId1"/>
            </p:custDataLst>
          </p:nvPr>
        </p:nvGrpSpPr>
        <p:grpSpPr>
          <a:xfrm>
            <a:off x="1484670" y="1466858"/>
            <a:ext cx="9572625" cy="5017782"/>
            <a:chOff x="2149691" y="755299"/>
            <a:chExt cx="8554362" cy="5017782"/>
          </a:xfrm>
        </p:grpSpPr>
        <p:grpSp>
          <p:nvGrpSpPr>
            <p:cNvPr id="6" name="组合 5"/>
            <p:cNvGrpSpPr/>
            <p:nvPr/>
          </p:nvGrpSpPr>
          <p:grpSpPr>
            <a:xfrm>
              <a:off x="2149691" y="755299"/>
              <a:ext cx="8554362" cy="1511935"/>
              <a:chOff x="2149691" y="755299"/>
              <a:chExt cx="8554362" cy="1511935"/>
            </a:xfrm>
          </p:grpSpPr>
          <p:sp>
            <p:nvSpPr>
              <p:cNvPr id="21" name="矩形 20"/>
              <p:cNvSpPr/>
              <p:nvPr>
                <p:custDataLst>
                  <p:tags r:id="rId2"/>
                </p:custDataLst>
              </p:nvPr>
            </p:nvSpPr>
            <p:spPr>
              <a:xfrm>
                <a:off x="2149692" y="755299"/>
                <a:ext cx="8470067" cy="1493576"/>
              </a:xfrm>
              <a:prstGeom prst="rect">
                <a:avLst/>
              </a:prstGeom>
              <a:solidFill>
                <a:schemeClr val="bg1"/>
              </a:solidFill>
              <a:ln w="24574">
                <a:solidFill>
                  <a:srgbClr val="003BA3"/>
                </a:solidFill>
              </a:ln>
              <a:effectLst/>
            </p:spPr>
            <p:style>
              <a:lnRef idx="2">
                <a:schemeClr val="accent1">
                  <a:shade val="50000"/>
                </a:schemeClr>
              </a:lnRef>
              <a:fillRef idx="1">
                <a:schemeClr val="accent1"/>
              </a:fillRef>
              <a:effectRef idx="0">
                <a:schemeClr val="accent1"/>
              </a:effectRef>
              <a:fontRef idx="minor">
                <a:schemeClr val="lt1"/>
              </a:fontRef>
            </p:style>
            <p:txBody>
              <a:bodyPr lIns="78638" tIns="39319" rIns="78638" bIns="39319"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5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22" name="矩形: 单圆角 21"/>
              <p:cNvSpPr/>
              <p:nvPr>
                <p:custDataLst>
                  <p:tags r:id="rId3"/>
                </p:custDataLst>
              </p:nvPr>
            </p:nvSpPr>
            <p:spPr>
              <a:xfrm flipV="1">
                <a:off x="2149691" y="755299"/>
                <a:ext cx="824804" cy="587062"/>
              </a:xfrm>
              <a:prstGeom prst="round1Rect">
                <a:avLst>
                  <a:gd name="adj" fmla="val 47364"/>
                </a:avLst>
              </a:prstGeom>
              <a:solidFill>
                <a:srgbClr val="003BA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8638" tIns="39319" rIns="78638" bIns="39319"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5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23" name="文本框 8"/>
              <p:cNvSpPr txBox="1"/>
              <p:nvPr>
                <p:custDataLst>
                  <p:tags r:id="rId4"/>
                </p:custDataLst>
              </p:nvPr>
            </p:nvSpPr>
            <p:spPr>
              <a:xfrm>
                <a:off x="3089394" y="832769"/>
                <a:ext cx="6833843" cy="509905"/>
              </a:xfrm>
              <a:prstGeom prst="rect">
                <a:avLst/>
              </a:prstGeom>
              <a:noFill/>
              <a:effectLst/>
            </p:spPr>
            <p:txBody>
              <a:bodyPr wrap="square" lIns="78638" tIns="39319" rIns="78638" bIns="39319">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rPr>
                  <a:t>Data source is singular, and the coverage of technological elements is not yet comprehensive.</a:t>
                </a:r>
                <a:endParaRPr lang="en-US" altLang="zh-CN" dirty="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24" name="文本框 9"/>
              <p:cNvSpPr txBox="1"/>
              <p:nvPr>
                <p:custDataLst>
                  <p:tags r:id="rId5"/>
                </p:custDataLst>
              </p:nvPr>
            </p:nvSpPr>
            <p:spPr>
              <a:xfrm>
                <a:off x="2187143" y="1415064"/>
                <a:ext cx="8516910" cy="852170"/>
              </a:xfrm>
              <a:prstGeom prst="rect">
                <a:avLst/>
              </a:prstGeom>
              <a:noFill/>
              <a:effectLst/>
            </p:spPr>
            <p:txBody>
              <a:bodyPr wrap="square" lIns="78638" tIns="39319" rIns="78638" bIns="393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rtl="0">
                  <a:lnSpc>
                    <a:spcPct val="120000"/>
                  </a:lnSpc>
                  <a:spcBef>
                    <a:spcPts val="0"/>
                  </a:spcBef>
                  <a:buNone/>
                </a:pPr>
                <a:r>
                  <a:rPr lang="en-US" altLang="zh-CN" sz="1400" dirty="0">
                    <a:solidFill>
                      <a:schemeClr val="tx1">
                        <a:lumMod val="85000"/>
                        <a:lumOff val="15000"/>
                      </a:schemeClr>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rPr>
                  <a:t>Integrate multiple source data (such as scientific research papers, technical reports, market data, etc.), refining the classification dimensions of PSE (such as by device, material, structure, etc.), and enhancing the comprehensiveness and accuracy of element extraction.</a:t>
                </a:r>
                <a:endParaRPr lang="en-US" altLang="zh-CN" sz="1400" dirty="0">
                  <a:solidFill>
                    <a:schemeClr val="tx1">
                      <a:lumMod val="85000"/>
                      <a:lumOff val="15000"/>
                    </a:schemeClr>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25" name="文本框 10"/>
              <p:cNvSpPr txBox="1"/>
              <p:nvPr>
                <p:custDataLst>
                  <p:tags r:id="rId6"/>
                </p:custDataLst>
              </p:nvPr>
            </p:nvSpPr>
            <p:spPr>
              <a:xfrm>
                <a:off x="2264421" y="808450"/>
                <a:ext cx="1324512" cy="449969"/>
              </a:xfrm>
              <a:prstGeom prst="rect">
                <a:avLst/>
              </a:prstGeom>
              <a:noFill/>
              <a:effectLst/>
            </p:spPr>
            <p:txBody>
              <a:bodyPr wrap="square" lIns="78638" tIns="39319" rIns="78638" bIns="393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10" dirty="0">
                    <a:solidFill>
                      <a:schemeClr val="bg1"/>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rPr>
                  <a:t>01</a:t>
                </a:r>
                <a:endParaRPr lang="en-US" altLang="zh-CN" sz="2410" dirty="0">
                  <a:solidFill>
                    <a:schemeClr val="bg1"/>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grpSp>
        <p:grpSp>
          <p:nvGrpSpPr>
            <p:cNvPr id="7" name="组合 6"/>
            <p:cNvGrpSpPr/>
            <p:nvPr/>
          </p:nvGrpSpPr>
          <p:grpSpPr>
            <a:xfrm>
              <a:off x="2149691" y="2508281"/>
              <a:ext cx="8470068" cy="1493576"/>
              <a:chOff x="2149691" y="469931"/>
              <a:chExt cx="8470068" cy="1493576"/>
            </a:xfrm>
          </p:grpSpPr>
          <p:sp>
            <p:nvSpPr>
              <p:cNvPr id="16" name="矩形 15"/>
              <p:cNvSpPr/>
              <p:nvPr>
                <p:custDataLst>
                  <p:tags r:id="rId7"/>
                </p:custDataLst>
              </p:nvPr>
            </p:nvSpPr>
            <p:spPr>
              <a:xfrm>
                <a:off x="2149692" y="469931"/>
                <a:ext cx="8470067" cy="1493576"/>
              </a:xfrm>
              <a:prstGeom prst="rect">
                <a:avLst/>
              </a:prstGeom>
              <a:solidFill>
                <a:schemeClr val="bg1"/>
              </a:solidFill>
              <a:ln w="24574">
                <a:solidFill>
                  <a:srgbClr val="003BA3"/>
                </a:solidFill>
              </a:ln>
              <a:effectLst/>
            </p:spPr>
            <p:style>
              <a:lnRef idx="2">
                <a:schemeClr val="accent1">
                  <a:shade val="50000"/>
                </a:schemeClr>
              </a:lnRef>
              <a:fillRef idx="1">
                <a:schemeClr val="accent1"/>
              </a:fillRef>
              <a:effectRef idx="0">
                <a:schemeClr val="accent1"/>
              </a:effectRef>
              <a:fontRef idx="minor">
                <a:schemeClr val="lt1"/>
              </a:fontRef>
            </p:style>
            <p:txBody>
              <a:bodyPr lIns="78638" tIns="39319" rIns="78638" bIns="39319"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5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17" name="矩形: 单圆角 16"/>
              <p:cNvSpPr/>
              <p:nvPr>
                <p:custDataLst>
                  <p:tags r:id="rId8"/>
                </p:custDataLst>
              </p:nvPr>
            </p:nvSpPr>
            <p:spPr>
              <a:xfrm flipV="1">
                <a:off x="2149691" y="469931"/>
                <a:ext cx="824804" cy="587062"/>
              </a:xfrm>
              <a:prstGeom prst="round1Rect">
                <a:avLst>
                  <a:gd name="adj" fmla="val 47364"/>
                </a:avLst>
              </a:prstGeom>
              <a:solidFill>
                <a:srgbClr val="003BA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8638" tIns="39319" rIns="78638" bIns="39319"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5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18" name="文本框 20"/>
              <p:cNvSpPr txBox="1"/>
              <p:nvPr>
                <p:custDataLst>
                  <p:tags r:id="rId9"/>
                </p:custDataLst>
              </p:nvPr>
            </p:nvSpPr>
            <p:spPr>
              <a:xfrm>
                <a:off x="3089394" y="539146"/>
                <a:ext cx="6995567" cy="631190"/>
              </a:xfrm>
              <a:prstGeom prst="rect">
                <a:avLst/>
              </a:prstGeom>
              <a:noFill/>
              <a:effectLst/>
            </p:spPr>
            <p:txBody>
              <a:bodyPr wrap="square" lIns="78638" tIns="39319" rIns="78638" bIns="393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rPr>
                  <a:t>Differences in writing habits between Chinese and English patents may affect the accuracy of  technological element positioning strategies</a:t>
                </a:r>
                <a:endParaRPr lang="en-US" altLang="zh-CN" dirty="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19" name="文本框 21"/>
              <p:cNvSpPr txBox="1"/>
              <p:nvPr>
                <p:custDataLst>
                  <p:tags r:id="rId10"/>
                </p:custDataLst>
              </p:nvPr>
            </p:nvSpPr>
            <p:spPr>
              <a:xfrm>
                <a:off x="2286170" y="1129580"/>
                <a:ext cx="8197112" cy="723265"/>
              </a:xfrm>
              <a:prstGeom prst="rect">
                <a:avLst/>
              </a:prstGeom>
              <a:noFill/>
              <a:effectLst/>
            </p:spPr>
            <p:txBody>
              <a:bodyPr wrap="square" lIns="78638" tIns="39319" rIns="78638" bIns="393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rtl="0">
                  <a:lnSpc>
                    <a:spcPct val="150000"/>
                  </a:lnSpc>
                  <a:spcBef>
                    <a:spcPts val="0"/>
                  </a:spcBef>
                  <a:buNone/>
                </a:pPr>
                <a:r>
                  <a:rPr lang="en-US" altLang="zh-CN" sz="1400" dirty="0">
                    <a:solidFill>
                      <a:schemeClr val="tx1">
                        <a:lumMod val="85000"/>
                        <a:lumOff val="15000"/>
                      </a:schemeClr>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rPr>
                  <a:t>Design differentiated positioning strategies for Chinese and English  patents to improve the accuracy of technological element extraction.</a:t>
                </a:r>
                <a:endParaRPr lang="en-US" altLang="zh-CN" sz="1400" dirty="0">
                  <a:solidFill>
                    <a:schemeClr val="tx1">
                      <a:lumMod val="85000"/>
                      <a:lumOff val="15000"/>
                    </a:schemeClr>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20" name="文本框 22"/>
              <p:cNvSpPr txBox="1"/>
              <p:nvPr>
                <p:custDataLst>
                  <p:tags r:id="rId11"/>
                </p:custDataLst>
              </p:nvPr>
            </p:nvSpPr>
            <p:spPr>
              <a:xfrm>
                <a:off x="2264421" y="538477"/>
                <a:ext cx="1324512" cy="449969"/>
              </a:xfrm>
              <a:prstGeom prst="rect">
                <a:avLst/>
              </a:prstGeom>
              <a:noFill/>
              <a:effectLst/>
            </p:spPr>
            <p:txBody>
              <a:bodyPr wrap="square" lIns="78638" tIns="39319" rIns="78638" bIns="393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10" dirty="0">
                    <a:solidFill>
                      <a:schemeClr val="bg1"/>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rPr>
                  <a:t>02</a:t>
                </a:r>
                <a:endParaRPr lang="en-US" altLang="zh-CN" sz="2410" dirty="0">
                  <a:solidFill>
                    <a:schemeClr val="bg1"/>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grpSp>
        <p:grpSp>
          <p:nvGrpSpPr>
            <p:cNvPr id="8" name="组合 7"/>
            <p:cNvGrpSpPr/>
            <p:nvPr/>
          </p:nvGrpSpPr>
          <p:grpSpPr>
            <a:xfrm>
              <a:off x="2149691" y="4261262"/>
              <a:ext cx="8470068" cy="1511819"/>
              <a:chOff x="2149691" y="184562"/>
              <a:chExt cx="8470068" cy="1511819"/>
            </a:xfrm>
          </p:grpSpPr>
          <p:sp>
            <p:nvSpPr>
              <p:cNvPr id="9" name="矩形 8"/>
              <p:cNvSpPr/>
              <p:nvPr>
                <p:custDataLst>
                  <p:tags r:id="rId12"/>
                </p:custDataLst>
              </p:nvPr>
            </p:nvSpPr>
            <p:spPr>
              <a:xfrm>
                <a:off x="2149692" y="184562"/>
                <a:ext cx="8470067" cy="1493576"/>
              </a:xfrm>
              <a:prstGeom prst="rect">
                <a:avLst/>
              </a:prstGeom>
              <a:solidFill>
                <a:schemeClr val="bg1"/>
              </a:solidFill>
              <a:ln w="24574">
                <a:solidFill>
                  <a:srgbClr val="003BA3"/>
                </a:solidFill>
              </a:ln>
              <a:effectLst/>
            </p:spPr>
            <p:style>
              <a:lnRef idx="2">
                <a:schemeClr val="accent1">
                  <a:shade val="50000"/>
                </a:schemeClr>
              </a:lnRef>
              <a:fillRef idx="1">
                <a:schemeClr val="accent1"/>
              </a:fillRef>
              <a:effectRef idx="0">
                <a:schemeClr val="accent1"/>
              </a:effectRef>
              <a:fontRef idx="minor">
                <a:schemeClr val="lt1"/>
              </a:fontRef>
            </p:style>
            <p:txBody>
              <a:bodyPr lIns="78638" tIns="39319" rIns="78638" bIns="39319"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5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12" name="矩形: 单圆角 11"/>
              <p:cNvSpPr/>
              <p:nvPr>
                <p:custDataLst>
                  <p:tags r:id="rId13"/>
                </p:custDataLst>
              </p:nvPr>
            </p:nvSpPr>
            <p:spPr>
              <a:xfrm flipV="1">
                <a:off x="2149691" y="184562"/>
                <a:ext cx="824804" cy="587062"/>
              </a:xfrm>
              <a:prstGeom prst="round1Rect">
                <a:avLst>
                  <a:gd name="adj" fmla="val 47364"/>
                </a:avLst>
              </a:prstGeom>
              <a:solidFill>
                <a:srgbClr val="003BA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8638" tIns="39319" rIns="78638" bIns="39319"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5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13" name="文本框 32"/>
              <p:cNvSpPr txBox="1"/>
              <p:nvPr>
                <p:custDataLst>
                  <p:tags r:id="rId14"/>
                </p:custDataLst>
              </p:nvPr>
            </p:nvSpPr>
            <p:spPr>
              <a:xfrm>
                <a:off x="3089394" y="269017"/>
                <a:ext cx="6881509" cy="631190"/>
              </a:xfrm>
              <a:prstGeom prst="rect">
                <a:avLst/>
              </a:prstGeom>
              <a:noFill/>
              <a:effectLst/>
            </p:spPr>
            <p:txBody>
              <a:bodyPr wrap="square" lIns="78638" tIns="39319" rIns="78638" bIns="393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rPr>
                  <a:t>Correlations between topics and differences in quantity distribution may lead to bias in dynamic indicator analysis</a:t>
                </a:r>
                <a:endParaRPr lang="en-US" altLang="zh-CN" dirty="0">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14" name="文本框 33"/>
              <p:cNvSpPr txBox="1"/>
              <p:nvPr>
                <p:custDataLst>
                  <p:tags r:id="rId15"/>
                </p:custDataLst>
              </p:nvPr>
            </p:nvSpPr>
            <p:spPr>
              <a:xfrm>
                <a:off x="2286170" y="844211"/>
                <a:ext cx="8197112" cy="852170"/>
              </a:xfrm>
              <a:prstGeom prst="rect">
                <a:avLst/>
              </a:prstGeom>
              <a:noFill/>
              <a:effectLst/>
            </p:spPr>
            <p:txBody>
              <a:bodyPr wrap="square" lIns="78638" tIns="39319" rIns="78638" bIns="393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rtl="0">
                  <a:lnSpc>
                    <a:spcPct val="120000"/>
                  </a:lnSpc>
                  <a:spcBef>
                    <a:spcPts val="0"/>
                  </a:spcBef>
                  <a:buNone/>
                </a:pPr>
                <a:r>
                  <a:rPr lang="en-US" altLang="zh-CN" sz="1400" dirty="0">
                    <a:solidFill>
                      <a:schemeClr val="tx1">
                        <a:lumMod val="85000"/>
                        <a:lumOff val="15000"/>
                      </a:schemeClr>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rPr>
                  <a:t>Explore more optimal topic modeling methods, design targeted indicators for different technical elements, enhance the scientific nature of the analysis indicators, and verify the applicability of this method in fields such as high-end manufacturing and key materials. And take more into account the attribute of patents as a commercialization strategy.</a:t>
                </a:r>
                <a:endParaRPr lang="en-US" altLang="zh-CN" sz="1400" dirty="0">
                  <a:solidFill>
                    <a:schemeClr val="tx1">
                      <a:lumMod val="85000"/>
                      <a:lumOff val="15000"/>
                    </a:schemeClr>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sp>
            <p:nvSpPr>
              <p:cNvPr id="15" name="文本框 34"/>
              <p:cNvSpPr txBox="1"/>
              <p:nvPr>
                <p:custDataLst>
                  <p:tags r:id="rId16"/>
                </p:custDataLst>
              </p:nvPr>
            </p:nvSpPr>
            <p:spPr>
              <a:xfrm>
                <a:off x="2264421" y="253108"/>
                <a:ext cx="1324512" cy="449969"/>
              </a:xfrm>
              <a:prstGeom prst="rect">
                <a:avLst/>
              </a:prstGeom>
              <a:noFill/>
              <a:effectLst/>
            </p:spPr>
            <p:txBody>
              <a:bodyPr wrap="square" lIns="78638" tIns="39319" rIns="78638" bIns="393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10" dirty="0">
                    <a:solidFill>
                      <a:schemeClr val="bg1"/>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rPr>
                  <a:t>03</a:t>
                </a:r>
                <a:endParaRPr lang="en-US" altLang="zh-CN" sz="2410" dirty="0">
                  <a:solidFill>
                    <a:schemeClr val="bg1"/>
                  </a:solidFill>
                  <a:latin typeface="Calibri" panose="020F0502020204030204" charset="0"/>
                  <a:ea typeface="思源黑体 CN Medium" panose="020B0600000000000000" pitchFamily="34" charset="-122"/>
                  <a:cs typeface="Calibri" panose="020F0502020204030204" charset="0"/>
                  <a:sym typeface="思源黑体 CN Medium" panose="020B0600000000000000"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10800000" flipV="1">
            <a:off x="8128000" y="441960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7" name="直角三角形 6"/>
          <p:cNvSpPr/>
          <p:nvPr/>
        </p:nvSpPr>
        <p:spPr>
          <a:xfrm rot="10800000" flipV="1">
            <a:off x="8382000" y="464820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grpSp>
        <p:nvGrpSpPr>
          <p:cNvPr id="53" name="组合 52"/>
          <p:cNvGrpSpPr/>
          <p:nvPr/>
        </p:nvGrpSpPr>
        <p:grpSpPr>
          <a:xfrm>
            <a:off x="2277115" y="1466820"/>
            <a:ext cx="7520940" cy="2135505"/>
            <a:chOff x="2277115" y="628546"/>
            <a:chExt cx="7520940" cy="2135505"/>
          </a:xfrm>
        </p:grpSpPr>
        <p:sp>
          <p:nvSpPr>
            <p:cNvPr id="54" name="文本框 53"/>
            <p:cNvSpPr txBox="1"/>
            <p:nvPr/>
          </p:nvSpPr>
          <p:spPr>
            <a:xfrm>
              <a:off x="2277115" y="1845841"/>
              <a:ext cx="7520940" cy="918210"/>
            </a:xfrm>
            <a:prstGeom prst="rect">
              <a:avLst/>
            </a:prstGeom>
            <a:noFill/>
            <a:effectLst/>
          </p:spPr>
          <p:txBody>
            <a:bodyPr wrap="squar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ctr"/>
              <a:r>
                <a:rPr lang="en-US" altLang="zh-CN" sz="5200">
                  <a:solidFill>
                    <a:srgbClr val="003BA3"/>
                  </a:solidFill>
                  <a:latin typeface="Calibri" panose="020F0502020204030204" charset="0"/>
                  <a:cs typeface="Calibri" panose="020F0502020204030204" charset="0"/>
                  <a:sym typeface="+mn-lt"/>
                </a:rPr>
                <a:t>References</a:t>
              </a:r>
              <a:endParaRPr lang="en-US" altLang="zh-CN" sz="2000">
                <a:solidFill>
                  <a:schemeClr val="tx1"/>
                </a:solidFill>
                <a:latin typeface="Calibri" panose="020F0502020204030204" charset="0"/>
                <a:ea typeface="+mn-ea"/>
                <a:cs typeface="Calibri" panose="020F0502020204030204" charset="0"/>
                <a:sym typeface="+mn-lt"/>
              </a:endParaRPr>
            </a:p>
          </p:txBody>
        </p:sp>
        <p:sp>
          <p:nvSpPr>
            <p:cNvPr id="56" name="文本框 55"/>
            <p:cNvSpPr txBox="1"/>
            <p:nvPr/>
          </p:nvSpPr>
          <p:spPr>
            <a:xfrm>
              <a:off x="5584193" y="628546"/>
              <a:ext cx="906780" cy="918210"/>
            </a:xfrm>
            <a:prstGeom prst="rect">
              <a:avLst/>
            </a:prstGeom>
            <a:noFill/>
            <a:effectLst/>
          </p:spPr>
          <p:txBody>
            <a:bodyPr wrap="non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r>
                <a:rPr lang="en-US" altLang="zh-CN" sz="5200">
                  <a:solidFill>
                    <a:srgbClr val="003BA3"/>
                  </a:solidFill>
                  <a:latin typeface="Calibri" panose="020F0502020204030204" charset="0"/>
                  <a:ea typeface="+mn-ea"/>
                  <a:cs typeface="Calibri" panose="020F0502020204030204" charset="0"/>
                  <a:sym typeface="+mn-lt"/>
                </a:rPr>
                <a:t>06</a:t>
              </a:r>
              <a:endParaRPr lang="en-US" altLang="zh-CN" sz="5200" dirty="0">
                <a:solidFill>
                  <a:srgbClr val="003BA3"/>
                </a:solidFill>
                <a:latin typeface="Calibri" panose="020F0502020204030204" charset="0"/>
                <a:ea typeface="+mn-ea"/>
                <a:cs typeface="Calibri" panose="020F050202020403020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222250"/>
            <a:ext cx="11073130" cy="663575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111125" y="-19558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793115" y="401320"/>
            <a:ext cx="10737215" cy="641286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 Dongsheng, Z., Liang, Z., </a:t>
            </a:r>
            <a:r>
              <a:rPr lang="en-US" altLang="zh-CN" sz="1400">
                <a:ln>
                  <a:noFill/>
                  <a:prstDash val="sysDot"/>
                </a:ln>
                <a:latin typeface="Times New Roman" panose="02020603050405020304" charset="0"/>
                <a:cs typeface="Times New Roman" panose="02020603050405020304" charset="0"/>
                <a:sym typeface="+mn-ea"/>
              </a:rPr>
              <a:t>Guoqiang, L., Kai, Z.: Identifying technological evolution paths with graph embedding and path analysis. Data Analysis and Knowledge Discovery 9(02), 120–133 (2025)</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 Chen, C.-M., Ho, S.-Y., Chang, C.: A hierarchical topic analysis tool to facilitate digital humanities research. Aslib Journal of Information Management 75(1), 1–19 (2023)</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[3] Zhu, Y., Lu, X., Hong, J., Wang, F.: Joint dynamic topic model for recognition of lead-lag relationship in two text corpora. Data Mining and Knowledge Discovery 36(6), 2272–2298 (2022)</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[4] Rieger, J., Lange, K.-R., Flossdorf, J., Jentsch, C.: Dynamic change detection in topics based on rolling ldas. In: Text2Story@ ECIR, pp. 5–13 (2022)</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[5] Kai, S., Yue, C.: A new method for dynamic evolution analysis of technicalthemes: The dpl-bmm model. Journal of the China Society for Scientific and Technical Information 43(01), 25–33 (2024)</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[6] Huifang, Y., Xiwen, L., Jie, L., Baoyan, W., Xun, L., Kun, D.: Research on technology opportunity discovery based on problem-solution (p-s). Library and Information Service 67(17), 102–117 (2023) https://doi.org/10.13266/j.issn.0252-3116.2023.17.009</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[7] Jinzhu, Z., Yi, Z.: Identification of technological topic evolution paths based on patent entity semantic representation. Journal of Intelligence 43(11), 117–128 (2024)</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[8] Adhav, H., Singh, V.: Modeling topic evolution to steer interactive information search. In: International Conference on Pattern Recognition and Machine Intelligence, pp. 586–596 (2021). Springer</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[9] Wu, H., Yi, H., Li, C.: An integrated approach for detecting and quantifying the topic evolutions of patent technology: A case study on graphene field.Scientometrics 126, 6301–6321 (2021)</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[10] Guo, J., Cao, L., Gong, Z.: Recurrent coupled topic modeling over sequential documents. ACM Transactions on Knowledge Discovery from Data (TKDD) 16(1), 1–32 (2021)</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[11] Liu, P., Zhou, W., Feng, L., Wang, J., Lin, K.-Y., Wu, X., Zhang, D.: Mapping and comparing the technology evolution paths of scientific papers and patents:an integrated approach for forecasting technology trends. Scientometrics 129(4),</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1975–2005 (2024)</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[12] Lijie, F., Wei, Z., Jinfeng, W., Ke, Z., Shibin, Z.: Examining multi-dimensional technology evolution path and technology innovation opportunity identification based on sao semantic analysis. Journal of the China Society for Scientific and Technical Information 41(11), 1149–1160 (2022)</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[13] Deligiannis, P., Vergoulis, T., Chatzopoulos, S., Tryfonopoulos, C.: Visualising scientific topic evolution. In: Companion Proceedings of the Web Conference 2021,pp. 468–472 (2021)</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[14] Lin, L., Yu, J., Hong, F., Lai, C., Chen, S., Yuan, X.: Graphinterpreter: a visual analytics approach for dynamic networks evolution exploration via topic models.Journal of Visualization 27(5), 909–924 (2024)</a:t>
            </a:r>
            <a:endParaRPr lang="en-US" altLang="zh-CN" sz="1400">
              <a:ln>
                <a:noFill/>
                <a:prstDash val="sysDot"/>
              </a:ln>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222250"/>
            <a:ext cx="11073130" cy="656717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111125" y="-19558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793115" y="401320"/>
            <a:ext cx="10737215" cy="627062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[15] Dang, T., Nguyen, H.N., Pham, V., Johansson, J., Sadlo, F., Marai, G.: Wordstream: Interactive visualization for topic evolution. In: EuroVis (Short Papers),pp. 103–107 (2019)</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[16] Liu, N.F., Lin, K., Hewitt, J., Paranjape, A., Bevilacqua, M., Petroni, F., Liang,P.: Lost in the middle: How language models use long contexts. Transactions of the Association for Computational Linguistics 12, 157–173 (2024)</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[17] National Intellectual Property Administration: Patent Examination Guidelines (2023). Online (2023). https://www.cnipa.gov.cn/art/2023/12/21/art 526189193.html?xxgkhide=1</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[18] White, J., Fu, Q., Hays, S., Sandborn, M., Olea, C., Gilbert, H., Elnashar, A.,Spencer-Smith, J., Schmidt, D.C.: A prompt pattern catalog to enhance prompt engineering with chatgpt. arXiv preprint arXiv:2302.11382 (2023)</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[19] Wei, J., Wang, X., Schuurmans, D., Bosma, M., Xia, F., Chi, E., Le, Q.V., Zhou,D., et al.: Chain-of-thought prompting elicits reasoning in large language models. Advances in neural information processing systems 35, 24824–24837 (2022)</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[20] Kai, Z., Lucheng, L., Tao, H., Yajuan, Z.: Research on emerging technology identification from the perspective of “ paper-patent” correlation. Information studies: Theory Application 47(09), 183–191 (2024) https://doi.org/10.16353/j.cnki.1000-7490.2024.09.019</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[21] Lucheng, L., Jian, Z., Xuezhao, W., Xiwen, L.: Technology evolution analysis framework based on two-layer topic model and application. Data Analysis and Knowledge Discovery 6(Z1), 18–32 (2022)</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[22] Lingling, Z., Yu’e, Z., Li, D., Shiting, L., Qing, L., Mengxia, Y.: Research on the collaborative direction and characteristics of basic research and technological innovation —taking the field of new electronic components as an example.</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Library and Information Service 65(13), 55–65 (2021) https://doi.org/10.13266/j.issn.0252-3116.2021.13.006</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[23] Kai, S., Yanjun, Z.: Patent frontier technology topic identification and trend prediction: A case analysis of artificial intelligence. Journal of Intelligence 40(01),33–38 (2021)</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[24] Liu, X., Porter, A.L.: A 3-dimensional analysis for evaluating technology emergence indicators. Scientometrics 124(1), 27–55 (2020)</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[25] Xu, S., Hao, L., Yang, G., Lu, K., An, X.: A topic models based framework for detecting and forecasting emerging technologies. Technological Forecasting and Social Change 162, 120366 (2021)</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[26] John, I.: The art of asking chatgpt for high-quality answers. Nzunda Technologies Ltd (2023)</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[27] China Society for Automotive Engineering: Top 10 technological trends in china’s automobile industry in 2025. Research report, China Society for Automotive Engineering (2024)</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[28] China Academy of Information and Communications Technology: Artificial intelligence development report (2024). Research report, China Academy of Information and Communications Technology (2024)</a:t>
            </a:r>
            <a:endParaRPr lang="en-US" altLang="zh-CN" sz="1400">
              <a:ln>
                <a:noFill/>
                <a:prstDash val="sysDot"/>
              </a:ln>
              <a:latin typeface="Times New Roman" panose="02020603050405020304" charset="0"/>
              <a:cs typeface="Times New Roman" panose="02020603050405020304" charset="0"/>
              <a:sym typeface="+mn-ea"/>
            </a:endParaRPr>
          </a:p>
          <a:p>
            <a:pPr lvl="0" indent="0" algn="l">
              <a:lnSpc>
                <a:spcPct val="100000"/>
              </a:lnSpc>
              <a:buClrTx/>
              <a:buSzTx/>
              <a:buNone/>
            </a:pPr>
            <a:r>
              <a:rPr lang="en-US" altLang="zh-CN" sz="1400">
                <a:ln>
                  <a:noFill/>
                  <a:prstDash val="sysDot"/>
                </a:ln>
                <a:latin typeface="Times New Roman" panose="02020603050405020304" charset="0"/>
                <a:cs typeface="Times New Roman" panose="02020603050405020304" charset="0"/>
                <a:sym typeface="+mn-ea"/>
              </a:rPr>
              <a:t>[29] Stanford Institute for Human-Centered Artificial Intelligence: The 2025 AI Index Report. https://hai.stanford.edu/ai-index/2025-ai-index-report (2025)</a:t>
            </a:r>
            <a:endParaRPr lang="en-US" altLang="zh-CN" sz="1400">
              <a:ln>
                <a:noFill/>
                <a:prstDash val="sysDot"/>
              </a:ln>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10800000" flipV="1">
            <a:off x="8128000" y="441960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7" name="直角三角形 6"/>
          <p:cNvSpPr/>
          <p:nvPr/>
        </p:nvSpPr>
        <p:spPr>
          <a:xfrm rot="10800000" flipV="1">
            <a:off x="8382000" y="464820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11" name="矩形 10"/>
          <p:cNvSpPr/>
          <p:nvPr/>
        </p:nvSpPr>
        <p:spPr>
          <a:xfrm>
            <a:off x="1292058" y="641350"/>
            <a:ext cx="9677400" cy="557530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nvGrpSpPr>
          <p:cNvPr id="26" name="组合 25"/>
          <p:cNvGrpSpPr/>
          <p:nvPr/>
        </p:nvGrpSpPr>
        <p:grpSpPr>
          <a:xfrm>
            <a:off x="1681113" y="2247398"/>
            <a:ext cx="8829774" cy="3020409"/>
            <a:chOff x="1681113" y="2047525"/>
            <a:chExt cx="8829774" cy="3020409"/>
          </a:xfrm>
        </p:grpSpPr>
        <p:sp>
          <p:nvSpPr>
            <p:cNvPr id="12" name="文本框 11"/>
            <p:cNvSpPr txBox="1"/>
            <p:nvPr/>
          </p:nvSpPr>
          <p:spPr>
            <a:xfrm>
              <a:off x="2561592" y="2047525"/>
              <a:ext cx="7068820" cy="922020"/>
            </a:xfrm>
            <a:prstGeom prst="rect">
              <a:avLst/>
            </a:prstGeom>
            <a:noFill/>
          </p:spPr>
          <p:txBody>
            <a:bodyPr wrap="none" rtlCol="0">
              <a:spAutoFit/>
            </a:bodyPr>
            <a:lstStyle/>
            <a:p>
              <a:pPr algn="ctr"/>
              <a:r>
                <a:rPr lang="en-US" altLang="zh-CN" sz="5400" b="1">
                  <a:solidFill>
                    <a:srgbClr val="003BA3"/>
                  </a:solidFill>
                  <a:latin typeface="Calibri" panose="020F0502020204030204" charset="0"/>
                  <a:cs typeface="Calibri" panose="020F0502020204030204" charset="0"/>
                  <a:sym typeface="+mn-lt"/>
                </a:rPr>
                <a:t>Thank you for watching!</a:t>
              </a:r>
              <a:endParaRPr lang="en-US" altLang="zh-CN" sz="5400" b="1" dirty="0">
                <a:solidFill>
                  <a:srgbClr val="003BA3"/>
                </a:solidFill>
                <a:latin typeface="Calibri" panose="020F0502020204030204" charset="0"/>
                <a:cs typeface="Calibri" panose="020F0502020204030204" charset="0"/>
                <a:sym typeface="+mn-lt"/>
              </a:endParaRPr>
            </a:p>
          </p:txBody>
        </p:sp>
        <p:sp>
          <p:nvSpPr>
            <p:cNvPr id="13" name="文本框 12"/>
            <p:cNvSpPr txBox="1"/>
            <p:nvPr/>
          </p:nvSpPr>
          <p:spPr>
            <a:xfrm>
              <a:off x="1681113" y="3098800"/>
              <a:ext cx="8829774" cy="414020"/>
            </a:xfrm>
            <a:prstGeom prst="rect">
              <a:avLst/>
            </a:prstGeom>
            <a:noFill/>
          </p:spPr>
          <p:txBody>
            <a:bodyPr wrap="square" rtlCol="0">
              <a:spAutoFit/>
            </a:bodyPr>
            <a:lstStyle>
              <a:defPPr>
                <a:defRPr lang="zh-CN"/>
              </a:defPPr>
              <a:lvl1pPr>
                <a:defRPr sz="4800" b="1">
                  <a:gradFill>
                    <a:gsLst>
                      <a:gs pos="85000">
                        <a:srgbClr val="E57F60"/>
                      </a:gs>
                      <a:gs pos="0">
                        <a:srgbClr val="B9031E"/>
                      </a:gs>
                      <a:gs pos="100000">
                        <a:srgbClr val="FADB7E"/>
                      </a:gs>
                    </a:gsLst>
                    <a:lin ang="5400000" scaled="1"/>
                  </a:gradFill>
                  <a:latin typeface="汉仪长宋简" panose="02010600000101010101" pitchFamily="2" charset="-122"/>
                  <a:ea typeface="汉仪长宋简" panose="02010600000101010101" pitchFamily="2" charset="-122"/>
                  <a:cs typeface="阿里巴巴普惠体 B" panose="00020600040101010101" pitchFamily="18" charset="-122"/>
                </a:defRPr>
              </a:lvl1pPr>
            </a:lstStyle>
            <a:p>
              <a:pPr algn="ctr">
                <a:lnSpc>
                  <a:spcPct val="150000"/>
                </a:lnSpc>
              </a:pPr>
              <a:endParaRPr lang="en-US" altLang="zh-CN" sz="1400" b="0" dirty="0">
                <a:solidFill>
                  <a:srgbClr val="003BA3"/>
                </a:solidFill>
                <a:latin typeface="Calibri" panose="020F0502020204030204" charset="0"/>
                <a:ea typeface="+mn-ea"/>
                <a:cs typeface="Calibri" panose="020F0502020204030204" charset="0"/>
                <a:sym typeface="+mn-lt"/>
              </a:endParaRPr>
            </a:p>
          </p:txBody>
        </p:sp>
        <p:grpSp>
          <p:nvGrpSpPr>
            <p:cNvPr id="16" name="组合 15"/>
            <p:cNvGrpSpPr/>
            <p:nvPr/>
          </p:nvGrpSpPr>
          <p:grpSpPr>
            <a:xfrm rot="0">
              <a:off x="4563397" y="4274819"/>
              <a:ext cx="3274695" cy="793115"/>
              <a:chOff x="4490138" y="4147819"/>
              <a:chExt cx="3274695" cy="793115"/>
            </a:xfrm>
          </p:grpSpPr>
          <p:grpSp>
            <p:nvGrpSpPr>
              <p:cNvPr id="22" name="组合 21"/>
              <p:cNvGrpSpPr/>
              <p:nvPr/>
            </p:nvGrpSpPr>
            <p:grpSpPr>
              <a:xfrm>
                <a:off x="4490138" y="4147819"/>
                <a:ext cx="3274695" cy="793115"/>
                <a:chOff x="871039" y="-1887221"/>
                <a:chExt cx="3274695" cy="793115"/>
              </a:xfrm>
            </p:grpSpPr>
            <p:sp>
              <p:nvSpPr>
                <p:cNvPr id="24" name="椭圆 23"/>
                <p:cNvSpPr/>
                <p:nvPr/>
              </p:nvSpPr>
              <p:spPr>
                <a:xfrm flipV="1">
                  <a:off x="871039" y="-1718305"/>
                  <a:ext cx="284480" cy="284480"/>
                </a:xfrm>
                <a:prstGeom prst="ellips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003BA3"/>
                    </a:solidFill>
                    <a:latin typeface="Calibri" panose="020F0502020204030204" charset="0"/>
                    <a:cs typeface="Calibri" panose="020F0502020204030204" charset="0"/>
                    <a:sym typeface="+mn-lt"/>
                  </a:endParaRPr>
                </a:p>
              </p:txBody>
            </p:sp>
            <p:sp>
              <p:nvSpPr>
                <p:cNvPr id="25" name="文本框 24"/>
                <p:cNvSpPr txBox="1"/>
                <p:nvPr/>
              </p:nvSpPr>
              <p:spPr>
                <a:xfrm>
                  <a:off x="1296489" y="-1887221"/>
                  <a:ext cx="2849245" cy="793115"/>
                </a:xfrm>
                <a:prstGeom prst="rect">
                  <a:avLst/>
                </a:prstGeom>
                <a:noFill/>
              </p:spPr>
              <p:txBody>
                <a:bodyPr wrap="square" rtlCol="0">
                  <a:noAutofit/>
                </a:bodyPr>
                <a:lstStyle/>
                <a:p>
                  <a:pPr algn="ctr"/>
                  <a:r>
                    <a:rPr lang="en-US" altLang="zh-CN">
                      <a:solidFill>
                        <a:srgbClr val="003BA3"/>
                      </a:solidFill>
                      <a:latin typeface="Calibri" panose="020F0502020204030204" charset="0"/>
                      <a:cs typeface="Calibri" panose="020F0502020204030204" charset="0"/>
                      <a:sym typeface="+mn-lt"/>
                    </a:rPr>
                    <a:t>Reporter: Zhanyi Zhao</a:t>
                  </a:r>
                  <a:endParaRPr lang="en-US" altLang="zh-CN">
                    <a:solidFill>
                      <a:srgbClr val="003BA3"/>
                    </a:solidFill>
                    <a:latin typeface="Calibri" panose="020F0502020204030204" charset="0"/>
                    <a:cs typeface="Calibri" panose="020F0502020204030204" charset="0"/>
                    <a:sym typeface="+mn-lt"/>
                  </a:endParaRPr>
                </a:p>
                <a:p>
                  <a:pPr algn="ctr"/>
                  <a:r>
                    <a:rPr lang="en-US" altLang="zh-CN" dirty="0">
                      <a:solidFill>
                        <a:srgbClr val="C00000"/>
                      </a:solidFill>
                      <a:latin typeface="Calibri" panose="020F0502020204030204" charset="0"/>
                      <a:cs typeface="Calibri" panose="020F0502020204030204" charset="0"/>
                      <a:sym typeface="+mn-lt"/>
                    </a:rPr>
                    <a:t>zhaozhanyi@mail.las.ac.cn</a:t>
                  </a:r>
                  <a:endParaRPr lang="en-US" altLang="zh-CN" dirty="0">
                    <a:solidFill>
                      <a:srgbClr val="C00000"/>
                    </a:solidFill>
                    <a:latin typeface="Calibri" panose="020F0502020204030204" charset="0"/>
                    <a:cs typeface="Calibri" panose="020F0502020204030204" charset="0"/>
                    <a:sym typeface="+mn-lt"/>
                  </a:endParaRPr>
                </a:p>
              </p:txBody>
            </p:sp>
          </p:grpSp>
          <p:sp>
            <p:nvSpPr>
              <p:cNvPr id="23" name="working-man-with-a-bow-and-a-hat_57080"/>
              <p:cNvSpPr>
                <a:spLocks noChangeAspect="1"/>
              </p:cNvSpPr>
              <p:nvPr/>
            </p:nvSpPr>
            <p:spPr bwMode="auto">
              <a:xfrm>
                <a:off x="4575035" y="4380654"/>
                <a:ext cx="123854" cy="143934"/>
              </a:xfrm>
              <a:custGeom>
                <a:avLst/>
                <a:gdLst>
                  <a:gd name="connsiteX0" fmla="*/ 176656 w 521831"/>
                  <a:gd name="connsiteY0" fmla="*/ 380983 h 606439"/>
                  <a:gd name="connsiteX1" fmla="*/ 186943 w 521831"/>
                  <a:gd name="connsiteY1" fmla="*/ 387521 h 606439"/>
                  <a:gd name="connsiteX2" fmla="*/ 260916 w 521831"/>
                  <a:gd name="connsiteY2" fmla="*/ 497073 h 606439"/>
                  <a:gd name="connsiteX3" fmla="*/ 334888 w 521831"/>
                  <a:gd name="connsiteY3" fmla="*/ 387521 h 606439"/>
                  <a:gd name="connsiteX4" fmla="*/ 345082 w 521831"/>
                  <a:gd name="connsiteY4" fmla="*/ 380983 h 606439"/>
                  <a:gd name="connsiteX5" fmla="*/ 350786 w 521831"/>
                  <a:gd name="connsiteY5" fmla="*/ 382571 h 606439"/>
                  <a:gd name="connsiteX6" fmla="*/ 416530 w 521831"/>
                  <a:gd name="connsiteY6" fmla="*/ 416286 h 606439"/>
                  <a:gd name="connsiteX7" fmla="*/ 521831 w 521831"/>
                  <a:gd name="connsiteY7" fmla="*/ 487267 h 606439"/>
                  <a:gd name="connsiteX8" fmla="*/ 521831 w 521831"/>
                  <a:gd name="connsiteY8" fmla="*/ 606439 h 606439"/>
                  <a:gd name="connsiteX9" fmla="*/ 260916 w 521831"/>
                  <a:gd name="connsiteY9" fmla="*/ 606439 h 606439"/>
                  <a:gd name="connsiteX10" fmla="*/ 0 w 521831"/>
                  <a:gd name="connsiteY10" fmla="*/ 606439 h 606439"/>
                  <a:gd name="connsiteX11" fmla="*/ 0 w 521831"/>
                  <a:gd name="connsiteY11" fmla="*/ 487267 h 606439"/>
                  <a:gd name="connsiteX12" fmla="*/ 105301 w 521831"/>
                  <a:gd name="connsiteY12" fmla="*/ 416286 h 606439"/>
                  <a:gd name="connsiteX13" fmla="*/ 170951 w 521831"/>
                  <a:gd name="connsiteY13" fmla="*/ 382571 h 606439"/>
                  <a:gd name="connsiteX14" fmla="*/ 176656 w 521831"/>
                  <a:gd name="connsiteY14" fmla="*/ 380983 h 606439"/>
                  <a:gd name="connsiteX15" fmla="*/ 218033 w 521831"/>
                  <a:gd name="connsiteY15" fmla="*/ 348240 h 606439"/>
                  <a:gd name="connsiteX16" fmla="*/ 220372 w 521831"/>
                  <a:gd name="connsiteY16" fmla="*/ 348427 h 606439"/>
                  <a:gd name="connsiteX17" fmla="*/ 221027 w 521831"/>
                  <a:gd name="connsiteY17" fmla="*/ 348520 h 606439"/>
                  <a:gd name="connsiteX18" fmla="*/ 221120 w 521831"/>
                  <a:gd name="connsiteY18" fmla="*/ 348613 h 606439"/>
                  <a:gd name="connsiteX19" fmla="*/ 222336 w 521831"/>
                  <a:gd name="connsiteY19" fmla="*/ 348893 h 606439"/>
                  <a:gd name="connsiteX20" fmla="*/ 222898 w 521831"/>
                  <a:gd name="connsiteY20" fmla="*/ 349080 h 606439"/>
                  <a:gd name="connsiteX21" fmla="*/ 223553 w 521831"/>
                  <a:gd name="connsiteY21" fmla="*/ 349266 h 606439"/>
                  <a:gd name="connsiteX22" fmla="*/ 227575 w 521831"/>
                  <a:gd name="connsiteY22" fmla="*/ 351693 h 606439"/>
                  <a:gd name="connsiteX23" fmla="*/ 247783 w 521831"/>
                  <a:gd name="connsiteY23" fmla="*/ 367836 h 606439"/>
                  <a:gd name="connsiteX24" fmla="*/ 250309 w 521831"/>
                  <a:gd name="connsiteY24" fmla="*/ 367929 h 606439"/>
                  <a:gd name="connsiteX25" fmla="*/ 260880 w 521831"/>
                  <a:gd name="connsiteY25" fmla="*/ 367836 h 606439"/>
                  <a:gd name="connsiteX26" fmla="*/ 271358 w 521831"/>
                  <a:gd name="connsiteY26" fmla="*/ 367929 h 606439"/>
                  <a:gd name="connsiteX27" fmla="*/ 273978 w 521831"/>
                  <a:gd name="connsiteY27" fmla="*/ 367836 h 606439"/>
                  <a:gd name="connsiteX28" fmla="*/ 294186 w 521831"/>
                  <a:gd name="connsiteY28" fmla="*/ 351693 h 606439"/>
                  <a:gd name="connsiteX29" fmla="*/ 298208 w 521831"/>
                  <a:gd name="connsiteY29" fmla="*/ 349266 h 606439"/>
                  <a:gd name="connsiteX30" fmla="*/ 298863 w 521831"/>
                  <a:gd name="connsiteY30" fmla="*/ 349080 h 606439"/>
                  <a:gd name="connsiteX31" fmla="*/ 299331 w 521831"/>
                  <a:gd name="connsiteY31" fmla="*/ 348893 h 606439"/>
                  <a:gd name="connsiteX32" fmla="*/ 300547 w 521831"/>
                  <a:gd name="connsiteY32" fmla="*/ 348613 h 606439"/>
                  <a:gd name="connsiteX33" fmla="*/ 300734 w 521831"/>
                  <a:gd name="connsiteY33" fmla="*/ 348520 h 606439"/>
                  <a:gd name="connsiteX34" fmla="*/ 301296 w 521831"/>
                  <a:gd name="connsiteY34" fmla="*/ 348427 h 606439"/>
                  <a:gd name="connsiteX35" fmla="*/ 303728 w 521831"/>
                  <a:gd name="connsiteY35" fmla="*/ 348240 h 606439"/>
                  <a:gd name="connsiteX36" fmla="*/ 318603 w 521831"/>
                  <a:gd name="connsiteY36" fmla="*/ 362330 h 606439"/>
                  <a:gd name="connsiteX37" fmla="*/ 318603 w 521831"/>
                  <a:gd name="connsiteY37" fmla="*/ 393404 h 606439"/>
                  <a:gd name="connsiteX38" fmla="*/ 303728 w 521831"/>
                  <a:gd name="connsiteY38" fmla="*/ 407868 h 606439"/>
                  <a:gd name="connsiteX39" fmla="*/ 294747 w 521831"/>
                  <a:gd name="connsiteY39" fmla="*/ 404882 h 606439"/>
                  <a:gd name="connsiteX40" fmla="*/ 275475 w 521831"/>
                  <a:gd name="connsiteY40" fmla="*/ 387619 h 606439"/>
                  <a:gd name="connsiteX41" fmla="*/ 260880 w 521831"/>
                  <a:gd name="connsiteY41" fmla="*/ 387712 h 606439"/>
                  <a:gd name="connsiteX42" fmla="*/ 246193 w 521831"/>
                  <a:gd name="connsiteY42" fmla="*/ 387619 h 606439"/>
                  <a:gd name="connsiteX43" fmla="*/ 227014 w 521831"/>
                  <a:gd name="connsiteY43" fmla="*/ 404882 h 606439"/>
                  <a:gd name="connsiteX44" fmla="*/ 218033 w 521831"/>
                  <a:gd name="connsiteY44" fmla="*/ 407868 h 606439"/>
                  <a:gd name="connsiteX45" fmla="*/ 203158 w 521831"/>
                  <a:gd name="connsiteY45" fmla="*/ 393404 h 606439"/>
                  <a:gd name="connsiteX46" fmla="*/ 203158 w 521831"/>
                  <a:gd name="connsiteY46" fmla="*/ 362330 h 606439"/>
                  <a:gd name="connsiteX47" fmla="*/ 218033 w 521831"/>
                  <a:gd name="connsiteY47" fmla="*/ 348240 h 606439"/>
                  <a:gd name="connsiteX48" fmla="*/ 260891 w 521831"/>
                  <a:gd name="connsiteY48" fmla="*/ 0 h 606439"/>
                  <a:gd name="connsiteX49" fmla="*/ 433412 w 521831"/>
                  <a:gd name="connsiteY49" fmla="*/ 57425 h 606439"/>
                  <a:gd name="connsiteX50" fmla="*/ 400591 w 521831"/>
                  <a:gd name="connsiteY50" fmla="*/ 80301 h 606439"/>
                  <a:gd name="connsiteX51" fmla="*/ 389183 w 521831"/>
                  <a:gd name="connsiteY51" fmla="*/ 96361 h 606439"/>
                  <a:gd name="connsiteX52" fmla="*/ 378149 w 521831"/>
                  <a:gd name="connsiteY52" fmla="*/ 134457 h 606439"/>
                  <a:gd name="connsiteX53" fmla="*/ 378056 w 521831"/>
                  <a:gd name="connsiteY53" fmla="*/ 135578 h 606439"/>
                  <a:gd name="connsiteX54" fmla="*/ 370575 w 521831"/>
                  <a:gd name="connsiteY54" fmla="*/ 186560 h 606439"/>
                  <a:gd name="connsiteX55" fmla="*/ 381142 w 521831"/>
                  <a:gd name="connsiteY55" fmla="*/ 210837 h 606439"/>
                  <a:gd name="connsiteX56" fmla="*/ 353931 w 521831"/>
                  <a:gd name="connsiteY56" fmla="*/ 260044 h 606439"/>
                  <a:gd name="connsiteX57" fmla="*/ 296143 w 521831"/>
                  <a:gd name="connsiteY57" fmla="*/ 330261 h 606439"/>
                  <a:gd name="connsiteX58" fmla="*/ 260891 w 521831"/>
                  <a:gd name="connsiteY58" fmla="*/ 338291 h 606439"/>
                  <a:gd name="connsiteX59" fmla="*/ 225639 w 521831"/>
                  <a:gd name="connsiteY59" fmla="*/ 330261 h 606439"/>
                  <a:gd name="connsiteX60" fmla="*/ 167758 w 521831"/>
                  <a:gd name="connsiteY60" fmla="*/ 260044 h 606439"/>
                  <a:gd name="connsiteX61" fmla="*/ 140548 w 521831"/>
                  <a:gd name="connsiteY61" fmla="*/ 210837 h 606439"/>
                  <a:gd name="connsiteX62" fmla="*/ 151207 w 521831"/>
                  <a:gd name="connsiteY62" fmla="*/ 186560 h 606439"/>
                  <a:gd name="connsiteX63" fmla="*/ 143727 w 521831"/>
                  <a:gd name="connsiteY63" fmla="*/ 135578 h 606439"/>
                  <a:gd name="connsiteX64" fmla="*/ 143633 w 521831"/>
                  <a:gd name="connsiteY64" fmla="*/ 134457 h 606439"/>
                  <a:gd name="connsiteX65" fmla="*/ 132599 w 521831"/>
                  <a:gd name="connsiteY65" fmla="*/ 96361 h 606439"/>
                  <a:gd name="connsiteX66" fmla="*/ 121192 w 521831"/>
                  <a:gd name="connsiteY66" fmla="*/ 80301 h 606439"/>
                  <a:gd name="connsiteX67" fmla="*/ 88277 w 521831"/>
                  <a:gd name="connsiteY67" fmla="*/ 57425 h 606439"/>
                  <a:gd name="connsiteX68" fmla="*/ 260891 w 521831"/>
                  <a:gd name="connsiteY68"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1831" h="606439">
                    <a:moveTo>
                      <a:pt x="176656" y="380983"/>
                    </a:moveTo>
                    <a:cubicBezTo>
                      <a:pt x="181238" y="380983"/>
                      <a:pt x="185072" y="383691"/>
                      <a:pt x="186943" y="387521"/>
                    </a:cubicBezTo>
                    <a:cubicBezTo>
                      <a:pt x="204711" y="417314"/>
                      <a:pt x="237817" y="495486"/>
                      <a:pt x="260916" y="497073"/>
                    </a:cubicBezTo>
                    <a:cubicBezTo>
                      <a:pt x="284014" y="495486"/>
                      <a:pt x="317026" y="417314"/>
                      <a:pt x="334888" y="387521"/>
                    </a:cubicBezTo>
                    <a:cubicBezTo>
                      <a:pt x="336665" y="383691"/>
                      <a:pt x="340593" y="380983"/>
                      <a:pt x="345082" y="380983"/>
                    </a:cubicBezTo>
                    <a:cubicBezTo>
                      <a:pt x="347233" y="380983"/>
                      <a:pt x="349103" y="381637"/>
                      <a:pt x="350786" y="382571"/>
                    </a:cubicBezTo>
                    <a:cubicBezTo>
                      <a:pt x="357239" y="386026"/>
                      <a:pt x="394927" y="408441"/>
                      <a:pt x="416530" y="416286"/>
                    </a:cubicBezTo>
                    <a:cubicBezTo>
                      <a:pt x="489193" y="442437"/>
                      <a:pt x="521831" y="469055"/>
                      <a:pt x="521831" y="487267"/>
                    </a:cubicBezTo>
                    <a:lnTo>
                      <a:pt x="521831" y="606439"/>
                    </a:lnTo>
                    <a:lnTo>
                      <a:pt x="260916" y="606439"/>
                    </a:lnTo>
                    <a:lnTo>
                      <a:pt x="0" y="606439"/>
                    </a:lnTo>
                    <a:lnTo>
                      <a:pt x="0" y="487267"/>
                    </a:lnTo>
                    <a:cubicBezTo>
                      <a:pt x="0" y="469055"/>
                      <a:pt x="32638" y="442437"/>
                      <a:pt x="105301" y="416286"/>
                    </a:cubicBezTo>
                    <a:cubicBezTo>
                      <a:pt x="126904" y="408441"/>
                      <a:pt x="164592" y="386026"/>
                      <a:pt x="170951" y="382571"/>
                    </a:cubicBezTo>
                    <a:cubicBezTo>
                      <a:pt x="172634" y="381637"/>
                      <a:pt x="174598" y="380983"/>
                      <a:pt x="176656" y="380983"/>
                    </a:cubicBezTo>
                    <a:close/>
                    <a:moveTo>
                      <a:pt x="218033" y="348240"/>
                    </a:moveTo>
                    <a:cubicBezTo>
                      <a:pt x="218875" y="348240"/>
                      <a:pt x="219623" y="348333"/>
                      <a:pt x="220372" y="348427"/>
                    </a:cubicBezTo>
                    <a:cubicBezTo>
                      <a:pt x="220559" y="348520"/>
                      <a:pt x="220840" y="348520"/>
                      <a:pt x="221027" y="348520"/>
                    </a:cubicBezTo>
                    <a:cubicBezTo>
                      <a:pt x="221027" y="348520"/>
                      <a:pt x="221120" y="348613"/>
                      <a:pt x="221120" y="348613"/>
                    </a:cubicBezTo>
                    <a:cubicBezTo>
                      <a:pt x="221588" y="348707"/>
                      <a:pt x="221962" y="348800"/>
                      <a:pt x="222336" y="348893"/>
                    </a:cubicBezTo>
                    <a:cubicBezTo>
                      <a:pt x="222524" y="348893"/>
                      <a:pt x="222711" y="348987"/>
                      <a:pt x="222898" y="349080"/>
                    </a:cubicBezTo>
                    <a:cubicBezTo>
                      <a:pt x="223085" y="349173"/>
                      <a:pt x="223272" y="349173"/>
                      <a:pt x="223553" y="349266"/>
                    </a:cubicBezTo>
                    <a:cubicBezTo>
                      <a:pt x="224956" y="349920"/>
                      <a:pt x="226359" y="350666"/>
                      <a:pt x="227575" y="351693"/>
                    </a:cubicBezTo>
                    <a:cubicBezTo>
                      <a:pt x="234498" y="357105"/>
                      <a:pt x="238989" y="367183"/>
                      <a:pt x="247783" y="367836"/>
                    </a:cubicBezTo>
                    <a:cubicBezTo>
                      <a:pt x="248625" y="367929"/>
                      <a:pt x="249467" y="367929"/>
                      <a:pt x="250309" y="367929"/>
                    </a:cubicBezTo>
                    <a:cubicBezTo>
                      <a:pt x="251151" y="367929"/>
                      <a:pt x="256390" y="367836"/>
                      <a:pt x="260880" y="367836"/>
                    </a:cubicBezTo>
                    <a:cubicBezTo>
                      <a:pt x="265371" y="367836"/>
                      <a:pt x="270610" y="367929"/>
                      <a:pt x="271358" y="367929"/>
                    </a:cubicBezTo>
                    <a:cubicBezTo>
                      <a:pt x="272294" y="367929"/>
                      <a:pt x="273136" y="367929"/>
                      <a:pt x="273978" y="367836"/>
                    </a:cubicBezTo>
                    <a:cubicBezTo>
                      <a:pt x="282772" y="367183"/>
                      <a:pt x="287169" y="357105"/>
                      <a:pt x="294186" y="351693"/>
                    </a:cubicBezTo>
                    <a:cubicBezTo>
                      <a:pt x="295402" y="350666"/>
                      <a:pt x="296711" y="349920"/>
                      <a:pt x="298208" y="349266"/>
                    </a:cubicBezTo>
                    <a:cubicBezTo>
                      <a:pt x="298395" y="349173"/>
                      <a:pt x="298676" y="349173"/>
                      <a:pt x="298863" y="349080"/>
                    </a:cubicBezTo>
                    <a:cubicBezTo>
                      <a:pt x="299050" y="348987"/>
                      <a:pt x="299237" y="348893"/>
                      <a:pt x="299331" y="348893"/>
                    </a:cubicBezTo>
                    <a:cubicBezTo>
                      <a:pt x="299799" y="348800"/>
                      <a:pt x="300173" y="348707"/>
                      <a:pt x="300547" y="348613"/>
                    </a:cubicBezTo>
                    <a:cubicBezTo>
                      <a:pt x="300641" y="348613"/>
                      <a:pt x="300641" y="348520"/>
                      <a:pt x="300734" y="348520"/>
                    </a:cubicBezTo>
                    <a:cubicBezTo>
                      <a:pt x="300921" y="348520"/>
                      <a:pt x="301108" y="348520"/>
                      <a:pt x="301296" y="348427"/>
                    </a:cubicBezTo>
                    <a:cubicBezTo>
                      <a:pt x="302138" y="348333"/>
                      <a:pt x="302886" y="348240"/>
                      <a:pt x="303728" y="348240"/>
                    </a:cubicBezTo>
                    <a:cubicBezTo>
                      <a:pt x="311680" y="348240"/>
                      <a:pt x="318135" y="354492"/>
                      <a:pt x="318603" y="362330"/>
                    </a:cubicBezTo>
                    <a:lnTo>
                      <a:pt x="318603" y="393404"/>
                    </a:lnTo>
                    <a:cubicBezTo>
                      <a:pt x="318322" y="401429"/>
                      <a:pt x="311774" y="407868"/>
                      <a:pt x="303728" y="407868"/>
                    </a:cubicBezTo>
                    <a:cubicBezTo>
                      <a:pt x="300360" y="407868"/>
                      <a:pt x="297273" y="406748"/>
                      <a:pt x="294747" y="404882"/>
                    </a:cubicBezTo>
                    <a:cubicBezTo>
                      <a:pt x="286327" y="399376"/>
                      <a:pt x="280620" y="387899"/>
                      <a:pt x="275475" y="387619"/>
                    </a:cubicBezTo>
                    <a:lnTo>
                      <a:pt x="260880" y="387712"/>
                    </a:lnTo>
                    <a:lnTo>
                      <a:pt x="246193" y="387619"/>
                    </a:lnTo>
                    <a:cubicBezTo>
                      <a:pt x="241047" y="387899"/>
                      <a:pt x="235434" y="399376"/>
                      <a:pt x="227014" y="404882"/>
                    </a:cubicBezTo>
                    <a:cubicBezTo>
                      <a:pt x="224488" y="406748"/>
                      <a:pt x="221401" y="407868"/>
                      <a:pt x="218033" y="407868"/>
                    </a:cubicBezTo>
                    <a:cubicBezTo>
                      <a:pt x="209894" y="407868"/>
                      <a:pt x="203345" y="401429"/>
                      <a:pt x="203158" y="393404"/>
                    </a:cubicBezTo>
                    <a:lnTo>
                      <a:pt x="203158" y="362330"/>
                    </a:lnTo>
                    <a:cubicBezTo>
                      <a:pt x="203532" y="354492"/>
                      <a:pt x="210081" y="348240"/>
                      <a:pt x="218033" y="348240"/>
                    </a:cubicBezTo>
                    <a:close/>
                    <a:moveTo>
                      <a:pt x="260891" y="0"/>
                    </a:moveTo>
                    <a:cubicBezTo>
                      <a:pt x="317557" y="0"/>
                      <a:pt x="433412" y="35949"/>
                      <a:pt x="433412" y="57425"/>
                    </a:cubicBezTo>
                    <a:cubicBezTo>
                      <a:pt x="433412" y="66015"/>
                      <a:pt x="421256" y="73858"/>
                      <a:pt x="400591" y="80301"/>
                    </a:cubicBezTo>
                    <a:cubicBezTo>
                      <a:pt x="399375" y="85997"/>
                      <a:pt x="395355" y="91412"/>
                      <a:pt x="389183" y="96361"/>
                    </a:cubicBezTo>
                    <a:cubicBezTo>
                      <a:pt x="388155" y="111394"/>
                      <a:pt x="384134" y="123906"/>
                      <a:pt x="378149" y="134457"/>
                    </a:cubicBezTo>
                    <a:cubicBezTo>
                      <a:pt x="378149" y="134831"/>
                      <a:pt x="378056" y="135204"/>
                      <a:pt x="378056" y="135578"/>
                    </a:cubicBezTo>
                    <a:cubicBezTo>
                      <a:pt x="375905" y="157801"/>
                      <a:pt x="370575" y="186560"/>
                      <a:pt x="370575" y="186560"/>
                    </a:cubicBezTo>
                    <a:cubicBezTo>
                      <a:pt x="370575" y="186560"/>
                      <a:pt x="381142" y="191415"/>
                      <a:pt x="381142" y="210837"/>
                    </a:cubicBezTo>
                    <a:cubicBezTo>
                      <a:pt x="377401" y="259764"/>
                      <a:pt x="357952" y="238662"/>
                      <a:pt x="353931" y="260044"/>
                    </a:cubicBezTo>
                    <a:cubicBezTo>
                      <a:pt x="347292" y="295713"/>
                      <a:pt x="315780" y="321390"/>
                      <a:pt x="296143" y="330261"/>
                    </a:cubicBezTo>
                    <a:cubicBezTo>
                      <a:pt x="284736" y="335396"/>
                      <a:pt x="273141" y="338011"/>
                      <a:pt x="260891" y="338291"/>
                    </a:cubicBezTo>
                    <a:cubicBezTo>
                      <a:pt x="248642" y="338011"/>
                      <a:pt x="236953" y="335396"/>
                      <a:pt x="225639" y="330261"/>
                    </a:cubicBezTo>
                    <a:cubicBezTo>
                      <a:pt x="206003" y="321390"/>
                      <a:pt x="174491" y="295713"/>
                      <a:pt x="167758" y="260044"/>
                    </a:cubicBezTo>
                    <a:cubicBezTo>
                      <a:pt x="163737" y="238662"/>
                      <a:pt x="144288" y="259764"/>
                      <a:pt x="140548" y="210837"/>
                    </a:cubicBezTo>
                    <a:cubicBezTo>
                      <a:pt x="140548" y="191415"/>
                      <a:pt x="151207" y="186560"/>
                      <a:pt x="151207" y="186560"/>
                    </a:cubicBezTo>
                    <a:cubicBezTo>
                      <a:pt x="151207" y="186560"/>
                      <a:pt x="145784" y="157801"/>
                      <a:pt x="143727" y="135578"/>
                    </a:cubicBezTo>
                    <a:cubicBezTo>
                      <a:pt x="143633" y="135204"/>
                      <a:pt x="143633" y="134831"/>
                      <a:pt x="143633" y="134457"/>
                    </a:cubicBezTo>
                    <a:cubicBezTo>
                      <a:pt x="137555" y="123906"/>
                      <a:pt x="133534" y="111394"/>
                      <a:pt x="132599" y="96361"/>
                    </a:cubicBezTo>
                    <a:cubicBezTo>
                      <a:pt x="126428" y="91412"/>
                      <a:pt x="122407" y="85997"/>
                      <a:pt x="121192" y="80301"/>
                    </a:cubicBezTo>
                    <a:cubicBezTo>
                      <a:pt x="100526" y="73858"/>
                      <a:pt x="88277" y="66015"/>
                      <a:pt x="88277" y="57425"/>
                    </a:cubicBezTo>
                    <a:cubicBezTo>
                      <a:pt x="88277" y="35949"/>
                      <a:pt x="204132" y="0"/>
                      <a:pt x="260891" y="0"/>
                    </a:cubicBezTo>
                    <a:close/>
                  </a:path>
                </a:pathLst>
              </a:custGeom>
              <a:solidFill>
                <a:schemeClr val="bg1"/>
              </a:solidFill>
              <a:ln>
                <a:noFill/>
              </a:ln>
            </p:spPr>
            <p:txBody>
              <a:bodyPr/>
              <a:lstStyle/>
              <a:p>
                <a:endParaRPr lang="zh-CN" altLang="en-US">
                  <a:solidFill>
                    <a:srgbClr val="003BA3"/>
                  </a:solidFill>
                  <a:latin typeface="Calibri" panose="020F0502020204030204" charset="0"/>
                  <a:cs typeface="Calibri" panose="020F0502020204030204" charset="0"/>
                  <a:sym typeface="+mn-lt"/>
                </a:endParaRPr>
              </a:p>
            </p:txBody>
          </p:sp>
        </p:grpSp>
      </p:grpSp>
      <p:pic>
        <p:nvPicPr>
          <p:cNvPr id="4" name="图片 3"/>
          <p:cNvPicPr>
            <a:picLocks noChangeAspect="1"/>
          </p:cNvPicPr>
          <p:nvPr/>
        </p:nvPicPr>
        <p:blipFill>
          <a:blip r:embed="rId1"/>
          <a:stretch>
            <a:fillRect/>
          </a:stretch>
        </p:blipFill>
        <p:spPr>
          <a:xfrm>
            <a:off x="9630410" y="4932045"/>
            <a:ext cx="1290955" cy="1284605"/>
          </a:xfrm>
          <a:prstGeom prst="rect">
            <a:avLst/>
          </a:prstGeom>
        </p:spPr>
      </p:pic>
      <p:pic>
        <p:nvPicPr>
          <p:cNvPr id="3" name="图片 2"/>
          <p:cNvPicPr>
            <a:picLocks noChangeAspect="1"/>
          </p:cNvPicPr>
          <p:nvPr/>
        </p:nvPicPr>
        <p:blipFill>
          <a:blip r:embed="rId2"/>
          <a:stretch>
            <a:fillRect/>
          </a:stretch>
        </p:blipFill>
        <p:spPr>
          <a:xfrm>
            <a:off x="9684385" y="4601845"/>
            <a:ext cx="1211580" cy="405765"/>
          </a:xfrm>
          <a:prstGeom prst="rect">
            <a:avLst/>
          </a:prstGeom>
        </p:spPr>
      </p:pic>
      <p:pic>
        <p:nvPicPr>
          <p:cNvPr id="9" name="图片 8"/>
          <p:cNvPicPr/>
          <p:nvPr/>
        </p:nvPicPr>
        <p:blipFill>
          <a:blip r:embed="rId3"/>
          <a:stretch>
            <a:fillRect/>
          </a:stretch>
        </p:blipFill>
        <p:spPr>
          <a:xfrm>
            <a:off x="1434465" y="931545"/>
            <a:ext cx="941070" cy="960120"/>
          </a:xfrm>
          <a:prstGeom prst="rect">
            <a:avLst/>
          </a:prstGeom>
        </p:spPr>
      </p:pic>
      <p:pic>
        <p:nvPicPr>
          <p:cNvPr id="2" name="图片 1"/>
          <p:cNvPicPr>
            <a:picLocks noChangeAspect="1"/>
          </p:cNvPicPr>
          <p:nvPr/>
        </p:nvPicPr>
        <p:blipFill>
          <a:blip r:embed="rId4"/>
          <a:srcRect r="1878" b="9590"/>
          <a:stretch>
            <a:fillRect/>
          </a:stretch>
        </p:blipFill>
        <p:spPr>
          <a:xfrm>
            <a:off x="8125460" y="4593590"/>
            <a:ext cx="1291590" cy="1619250"/>
          </a:xfrm>
          <a:prstGeom prst="rect">
            <a:avLst/>
          </a:prstGeom>
        </p:spPr>
      </p:pic>
      <p:pic>
        <p:nvPicPr>
          <p:cNvPr id="15" name="图片 14"/>
          <p:cNvPicPr>
            <a:picLocks noChangeAspect="1"/>
          </p:cNvPicPr>
          <p:nvPr/>
        </p:nvPicPr>
        <p:blipFill>
          <a:blip r:embed="rId5"/>
          <a:stretch>
            <a:fillRect/>
          </a:stretch>
        </p:blipFill>
        <p:spPr>
          <a:xfrm>
            <a:off x="2518410" y="955675"/>
            <a:ext cx="805815" cy="805815"/>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10800000" flipV="1">
            <a:off x="8128000" y="441960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7" name="直角三角形 6"/>
          <p:cNvSpPr/>
          <p:nvPr/>
        </p:nvSpPr>
        <p:spPr>
          <a:xfrm rot="10800000" flipV="1">
            <a:off x="8382000" y="464820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grpSp>
        <p:nvGrpSpPr>
          <p:cNvPr id="53" name="组合 52"/>
          <p:cNvGrpSpPr/>
          <p:nvPr/>
        </p:nvGrpSpPr>
        <p:grpSpPr>
          <a:xfrm>
            <a:off x="1896112" y="1466820"/>
            <a:ext cx="8399780" cy="2135641"/>
            <a:chOff x="1896112" y="628546"/>
            <a:chExt cx="8399780" cy="2135641"/>
          </a:xfrm>
        </p:grpSpPr>
        <p:sp>
          <p:nvSpPr>
            <p:cNvPr id="54" name="文本框 53"/>
            <p:cNvSpPr txBox="1"/>
            <p:nvPr/>
          </p:nvSpPr>
          <p:spPr>
            <a:xfrm>
              <a:off x="1896112" y="1845977"/>
              <a:ext cx="8399780" cy="918210"/>
            </a:xfrm>
            <a:prstGeom prst="rect">
              <a:avLst/>
            </a:prstGeom>
            <a:noFill/>
            <a:effectLst/>
          </p:spPr>
          <p:txBody>
            <a:bodyPr wrap="non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ctr"/>
              <a:r>
                <a:rPr lang="en-US" altLang="zh-CN" sz="5200">
                  <a:solidFill>
                    <a:srgbClr val="003BA3"/>
                  </a:solidFill>
                  <a:latin typeface="Calibri" panose="020F0502020204030204" charset="0"/>
                  <a:ea typeface="+mn-ea"/>
                  <a:cs typeface="Calibri" panose="020F0502020204030204" charset="0"/>
                  <a:sym typeface="+mn-lt"/>
                </a:rPr>
                <a:t>Research background &amp; object</a:t>
              </a:r>
              <a:endParaRPr lang="en-US" altLang="zh-CN" sz="5200">
                <a:solidFill>
                  <a:srgbClr val="003BA3"/>
                </a:solidFill>
                <a:latin typeface="Calibri" panose="020F0502020204030204" charset="0"/>
                <a:ea typeface="+mn-ea"/>
                <a:cs typeface="Calibri" panose="020F0502020204030204" charset="0"/>
                <a:sym typeface="+mn-lt"/>
              </a:endParaRPr>
            </a:p>
          </p:txBody>
        </p:sp>
        <p:sp>
          <p:nvSpPr>
            <p:cNvPr id="56" name="文本框 55"/>
            <p:cNvSpPr txBox="1"/>
            <p:nvPr/>
          </p:nvSpPr>
          <p:spPr>
            <a:xfrm>
              <a:off x="5584193" y="628546"/>
              <a:ext cx="1023614" cy="920252"/>
            </a:xfrm>
            <a:prstGeom prst="rect">
              <a:avLst/>
            </a:prstGeom>
            <a:noFill/>
            <a:effectLst/>
          </p:spPr>
          <p:txBody>
            <a:bodyPr wrap="non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r>
                <a:rPr lang="en-US" altLang="zh-CN" sz="5200">
                  <a:solidFill>
                    <a:srgbClr val="003BA3"/>
                  </a:solidFill>
                  <a:latin typeface="Calibri" panose="020F0502020204030204" charset="0"/>
                  <a:ea typeface="+mn-ea"/>
                  <a:cs typeface="Calibri" panose="020F0502020204030204" charset="0"/>
                  <a:sym typeface="+mn-lt"/>
                </a:rPr>
                <a:t>01</a:t>
              </a:r>
              <a:endParaRPr lang="en-US" altLang="zh-CN" sz="5200" dirty="0">
                <a:solidFill>
                  <a:srgbClr val="003BA3"/>
                </a:solidFill>
                <a:latin typeface="Calibri" panose="020F0502020204030204" charset="0"/>
                <a:ea typeface="+mn-ea"/>
                <a:cs typeface="Calibri" panose="020F050202020403020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841375"/>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3555716" y="160894"/>
            <a:ext cx="5204460"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a:solidFill>
                  <a:srgbClr val="003BA3"/>
                </a:solidFill>
                <a:latin typeface="Calibri" panose="020F0502020204030204" charset="0"/>
                <a:ea typeface="+mn-ea"/>
                <a:cs typeface="Calibri" panose="020F0502020204030204" charset="0"/>
                <a:sym typeface="+mn-lt"/>
              </a:rPr>
              <a:t>Research background &amp; object</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895985" y="1039495"/>
            <a:ext cx="10488930" cy="542988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Fourth industrial revolution is having a wide and profound impact.</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Big data, robotics, AI and other digital technologies.</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Scientific and technological innovation has become the main battlefield of international strategic competition.</a:t>
            </a:r>
            <a:endParaRPr lang="en-US" altLang="zh-CN">
              <a:ln>
                <a:noFill/>
                <a:prstDash val="sysDot"/>
              </a:ln>
              <a:latin typeface="Calibri" panose="020F0502020204030204" charset="0"/>
              <a:cs typeface="Calibri" panose="020F0502020204030204" charset="0"/>
              <a:sym typeface="+mn-ea"/>
            </a:endParaRPr>
          </a:p>
          <a:p>
            <a:pPr lvl="0" indent="0" algn="l">
              <a:lnSpc>
                <a:spcPct val="110000"/>
              </a:lnSpc>
              <a:spcBef>
                <a:spcPct val="0"/>
              </a:spcBef>
              <a:spcAft>
                <a:spcPct val="0"/>
              </a:spcAft>
              <a:buClrTx/>
              <a:buSzTx/>
              <a:buFont typeface="Arial" panose="020B0604020202020204" pitchFamily="34" charset="0"/>
              <a:buNone/>
            </a:pPr>
            <a:endParaRPr lang="en-US" altLang="zh-CN">
              <a:ln>
                <a:noFill/>
                <a:prstDash val="sysDot"/>
              </a:ln>
              <a:latin typeface="Calibri" panose="020F0502020204030204" charset="0"/>
              <a:cs typeface="Calibri" panose="020F0502020204030204" charset="0"/>
              <a:sym typeface="+mn-ea"/>
            </a:endParaRPr>
          </a:p>
          <a:p>
            <a:pPr marL="285750" lvl="0" indent="-285750" algn="l">
              <a:lnSpc>
                <a:spcPct val="110000"/>
              </a:lnSpc>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The analysis of technological evolution can help us understand the characteristics of technological development and anticipate technological opportunities.</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Schumpeter: technological innovation involves the reorganization of production factors.</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Technology evolution: The process that technological production factors interaction, generation, development, maturation, and eventual extinction over time.</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Using quantitative or qualitative methods </a:t>
            </a:r>
            <a:r>
              <a:rPr lang="en-US" altLang="zh-CN">
                <a:ln>
                  <a:noFill/>
                  <a:prstDash val="sysDot"/>
                </a:ln>
                <a:latin typeface="Calibri" panose="020F0502020204030204" charset="0"/>
                <a:cs typeface="Calibri" panose="020F0502020204030204" charset="0"/>
                <a:sym typeface="+mn-ea"/>
              </a:rPr>
              <a:t>to analyze the process </a:t>
            </a:r>
            <a:r>
              <a:rPr lang="en-US" altLang="zh-CN">
                <a:ln>
                  <a:noFill/>
                  <a:prstDash val="sysDot"/>
                </a:ln>
                <a:latin typeface="Calibri" panose="020F0502020204030204" charset="0"/>
                <a:cs typeface="Calibri" panose="020F0502020204030204" charset="0"/>
                <a:sym typeface="+mn-ea"/>
              </a:rPr>
              <a:t>, and to clarify the trajectory of technological innovation.</a:t>
            </a:r>
            <a:endParaRPr lang="en-US" altLang="zh-CN">
              <a:ln>
                <a:noFill/>
                <a:prstDash val="sysDot"/>
              </a:ln>
              <a:latin typeface="Calibri" panose="020F0502020204030204" charset="0"/>
              <a:cs typeface="Calibri" panose="020F0502020204030204" charset="0"/>
              <a:sym typeface="+mn-ea"/>
            </a:endParaRPr>
          </a:p>
          <a:p>
            <a:pPr lvl="0" indent="0" algn="l">
              <a:lnSpc>
                <a:spcPct val="110000"/>
              </a:lnSpc>
              <a:spcBef>
                <a:spcPct val="0"/>
              </a:spcBef>
              <a:spcAft>
                <a:spcPct val="0"/>
              </a:spcAft>
              <a:buClrTx/>
              <a:buSzTx/>
              <a:buFont typeface="Arial" panose="020B0604020202020204" pitchFamily="34" charset="0"/>
              <a:buNone/>
            </a:pPr>
            <a:endParaRPr lang="en-US" altLang="zh-CN" b="1" dirty="0">
              <a:solidFill>
                <a:srgbClr val="003BA3"/>
              </a:solidFill>
              <a:uFillTx/>
              <a:latin typeface="Calibri" panose="020F0502020204030204" charset="0"/>
              <a:ea typeface="+mj-ea"/>
              <a:cs typeface="Calibri" panose="020F0502020204030204" charset="0"/>
              <a:sym typeface="+mn-ea"/>
            </a:endParaRPr>
          </a:p>
          <a:p>
            <a:pPr marL="285750" lvl="0" indent="-285750" algn="l">
              <a:lnSpc>
                <a:spcPct val="110000"/>
              </a:lnSpc>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The analysis granularity and accuracy of the existing methods need to be improved. </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Representitive </a:t>
            </a:r>
            <a:r>
              <a:rPr lang="en-US" altLang="zh-CN">
                <a:ln>
                  <a:noFill/>
                  <a:prstDash val="sysDot"/>
                </a:ln>
                <a:latin typeface="Calibri" panose="020F0502020204030204" charset="0"/>
                <a:cs typeface="Calibri" panose="020F0502020204030204" charset="0"/>
                <a:sym typeface="+mn-ea"/>
              </a:rPr>
              <a:t>carrier: </a:t>
            </a:r>
            <a:r>
              <a:rPr lang="en-US" altLang="zh-CN">
                <a:ln>
                  <a:noFill/>
                  <a:prstDash val="sysDot"/>
                </a:ln>
                <a:latin typeface="Calibri" panose="020F0502020204030204" charset="0"/>
                <a:cs typeface="Calibri" panose="020F0502020204030204" charset="0"/>
                <a:sym typeface="+mn-ea"/>
              </a:rPr>
              <a:t>patent citation, classification or text(technology composition, Patent portfolio).</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Analysis methods: TF-IDF, LDA, SAO, mashine learning...</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Visualization methods: sankey, river map...(connection: text similarity)</a:t>
            </a:r>
            <a:endParaRPr lang="en-US" altLang="zh-CN">
              <a:ln>
                <a:noFill/>
                <a:prstDash val="sysDot"/>
              </a:ln>
              <a:latin typeface="Calibri" panose="020F0502020204030204" charset="0"/>
              <a:cs typeface="Calibri" panose="020F0502020204030204" charset="0"/>
              <a:sym typeface="+mn-ea"/>
            </a:endParaRPr>
          </a:p>
          <a:p>
            <a:pPr lvl="0" indent="0" algn="l">
              <a:spcBef>
                <a:spcPct val="0"/>
              </a:spcBef>
              <a:spcAft>
                <a:spcPct val="0"/>
              </a:spcAft>
              <a:buClrTx/>
              <a:buSzTx/>
              <a:buFont typeface="Arial" panose="020B0604020202020204" pitchFamily="34" charset="0"/>
              <a:buNone/>
            </a:pPr>
            <a:endParaRPr lang="en-US" altLang="zh-CN" b="1" dirty="0">
              <a:solidFill>
                <a:srgbClr val="003BA3"/>
              </a:solidFill>
              <a:uFillTx/>
              <a:latin typeface="Calibri" panose="020F0502020204030204" charset="0"/>
              <a:ea typeface="+mj-ea"/>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10800000" flipV="1">
            <a:off x="8128000" y="441960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7" name="直角三角形 6"/>
          <p:cNvSpPr/>
          <p:nvPr/>
        </p:nvSpPr>
        <p:spPr>
          <a:xfrm rot="10800000" flipV="1">
            <a:off x="8382000" y="464820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grpSp>
        <p:nvGrpSpPr>
          <p:cNvPr id="53" name="组合 52"/>
          <p:cNvGrpSpPr/>
          <p:nvPr/>
        </p:nvGrpSpPr>
        <p:grpSpPr>
          <a:xfrm>
            <a:off x="4063686" y="1466820"/>
            <a:ext cx="3858895" cy="2135641"/>
            <a:chOff x="4063686" y="628546"/>
            <a:chExt cx="3858895" cy="2135641"/>
          </a:xfrm>
        </p:grpSpPr>
        <p:sp>
          <p:nvSpPr>
            <p:cNvPr id="54" name="文本框 53"/>
            <p:cNvSpPr txBox="1"/>
            <p:nvPr/>
          </p:nvSpPr>
          <p:spPr>
            <a:xfrm>
              <a:off x="4063686" y="1845977"/>
              <a:ext cx="3858895" cy="918210"/>
            </a:xfrm>
            <a:prstGeom prst="rect">
              <a:avLst/>
            </a:prstGeom>
            <a:noFill/>
            <a:effectLst/>
          </p:spPr>
          <p:txBody>
            <a:bodyPr wrap="non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ctr"/>
              <a:r>
                <a:rPr lang="en-US" altLang="zh-CN" sz="5200">
                  <a:solidFill>
                    <a:srgbClr val="003BA3"/>
                  </a:solidFill>
                  <a:latin typeface="Calibri" panose="020F0502020204030204" charset="0"/>
                  <a:ea typeface="+mn-ea"/>
                  <a:cs typeface="Calibri" panose="020F0502020204030204" charset="0"/>
                  <a:sym typeface="+mn-lt"/>
                </a:rPr>
                <a:t>Related Work</a:t>
              </a:r>
              <a:endParaRPr lang="en-US" altLang="zh-CN" sz="5200">
                <a:solidFill>
                  <a:srgbClr val="003BA3"/>
                </a:solidFill>
                <a:latin typeface="Calibri" panose="020F0502020204030204" charset="0"/>
                <a:ea typeface="+mn-ea"/>
                <a:cs typeface="Calibri" panose="020F0502020204030204" charset="0"/>
                <a:sym typeface="+mn-lt"/>
              </a:endParaRPr>
            </a:p>
          </p:txBody>
        </p:sp>
        <p:sp>
          <p:nvSpPr>
            <p:cNvPr id="56" name="文本框 55"/>
            <p:cNvSpPr txBox="1"/>
            <p:nvPr/>
          </p:nvSpPr>
          <p:spPr>
            <a:xfrm>
              <a:off x="5584193" y="628546"/>
              <a:ext cx="897890" cy="918210"/>
            </a:xfrm>
            <a:prstGeom prst="rect">
              <a:avLst/>
            </a:prstGeom>
            <a:noFill/>
            <a:effectLst/>
          </p:spPr>
          <p:txBody>
            <a:bodyPr wrap="non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r>
                <a:rPr lang="en-US" altLang="zh-CN" sz="5200">
                  <a:solidFill>
                    <a:srgbClr val="003BA3"/>
                  </a:solidFill>
                  <a:latin typeface="Calibri" panose="020F0502020204030204" charset="0"/>
                  <a:ea typeface="+mn-ea"/>
                  <a:cs typeface="Calibri" panose="020F0502020204030204" charset="0"/>
                  <a:sym typeface="+mn-lt"/>
                </a:rPr>
                <a:t>02</a:t>
              </a:r>
              <a:endParaRPr lang="en-US" altLang="zh-CN" sz="5200" dirty="0">
                <a:solidFill>
                  <a:srgbClr val="003BA3"/>
                </a:solidFill>
                <a:latin typeface="Calibri" panose="020F0502020204030204" charset="0"/>
                <a:ea typeface="+mn-ea"/>
                <a:cs typeface="Calibri" panose="020F050202020403020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815975"/>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4890486" y="160894"/>
            <a:ext cx="2410460"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a:solidFill>
                  <a:srgbClr val="003BA3"/>
                </a:solidFill>
                <a:latin typeface="Calibri" panose="020F0502020204030204" charset="0"/>
                <a:ea typeface="+mn-ea"/>
                <a:cs typeface="Calibri" panose="020F0502020204030204" charset="0"/>
                <a:sym typeface="+mn-lt"/>
              </a:rPr>
              <a:t>Related Work</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895985" y="979170"/>
            <a:ext cx="10488930" cy="549973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Evolution methods</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Topic model: LDA, hLDA,DTM, Rolling LDA, Bertopic...</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Advantage: automatic determination of the number of topics, dynamic topic discrimination, time series data monitoring.</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Disadvantage: conduct a direct summary of patent text into key words or topic words, It is difficult to grasp the core content of the invention.</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SAO and machine learning: extract entity words or technical elements, manual annotation and machine classification</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Advantage: </a:t>
            </a:r>
            <a:r>
              <a:rPr lang="en-US" altLang="zh-CN">
                <a:ln>
                  <a:noFill/>
                  <a:prstDash val="sysDot"/>
                </a:ln>
                <a:latin typeface="Calibri" panose="020F0502020204030204" charset="0"/>
                <a:cs typeface="Calibri" panose="020F0502020204030204" charset="0"/>
                <a:sym typeface="+mn-ea"/>
              </a:rPr>
              <a:t>r</a:t>
            </a:r>
            <a:r>
              <a:rPr lang="en-US" altLang="zh-CN">
                <a:ln>
                  <a:noFill/>
                  <a:prstDash val="sysDot"/>
                </a:ln>
                <a:latin typeface="Calibri" panose="020F0502020204030204" charset="0"/>
                <a:cs typeface="Calibri" panose="020F0502020204030204" charset="0"/>
                <a:sym typeface="+mn-ea"/>
              </a:rPr>
              <a:t>eliable with fine granularity</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Disadvantage: higher</a:t>
            </a:r>
            <a:r>
              <a:rPr lang="en-US" altLang="zh-CN">
                <a:ln>
                  <a:noFill/>
                  <a:prstDash val="sysDot"/>
                </a:ln>
                <a:latin typeface="Calibri" panose="020F0502020204030204" charset="0"/>
                <a:cs typeface="Calibri" panose="020F0502020204030204" charset="0"/>
                <a:sym typeface="+mn-ea"/>
              </a:rPr>
              <a:t> labor cost, and the disclosure of inventions outside the entity is limited.</a:t>
            </a:r>
            <a:endParaRPr lang="en-US" altLang="zh-CN">
              <a:ln>
                <a:noFill/>
                <a:prstDash val="sysDot"/>
              </a:ln>
              <a:latin typeface="Calibri" panose="020F0502020204030204" charset="0"/>
              <a:cs typeface="Calibri" panose="020F0502020204030204" charset="0"/>
              <a:sym typeface="+mn-ea"/>
            </a:endParaRPr>
          </a:p>
          <a:p>
            <a:pPr lvl="0" indent="0" algn="l">
              <a:lnSpc>
                <a:spcPct val="110000"/>
              </a:lnSpc>
              <a:spcBef>
                <a:spcPct val="0"/>
              </a:spcBef>
              <a:spcAft>
                <a:spcPct val="0"/>
              </a:spcAft>
              <a:buClrTx/>
              <a:buSzTx/>
              <a:buFont typeface="Arial" panose="020B0604020202020204" pitchFamily="34" charset="0"/>
              <a:buNone/>
            </a:pPr>
            <a:endParaRPr lang="en-US" altLang="zh-CN" b="1" dirty="0">
              <a:solidFill>
                <a:srgbClr val="003BA3"/>
              </a:solidFill>
              <a:uFillTx/>
              <a:latin typeface="Calibri" panose="020F0502020204030204" charset="0"/>
              <a:ea typeface="+mj-ea"/>
              <a:cs typeface="Calibri" panose="020F0502020204030204" charset="0"/>
              <a:sym typeface="+mn-ea"/>
            </a:endParaRPr>
          </a:p>
          <a:p>
            <a:pPr marL="285750" lvl="0" indent="-285750" algn="l">
              <a:lnSpc>
                <a:spcPct val="110000"/>
              </a:lnSpc>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visualization methods </a:t>
            </a:r>
            <a:endParaRPr lang="en-US" altLang="zh-CN" b="1"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graph: sankey, river map with small multiple view</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node: key words, topic words or one patent</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connection: </a:t>
            </a:r>
            <a:r>
              <a:rPr lang="en-US" altLang="zh-CN">
                <a:ln>
                  <a:noFill/>
                  <a:prstDash val="sysDot"/>
                </a:ln>
                <a:latin typeface="Calibri" panose="020F0502020204030204" charset="0"/>
                <a:cs typeface="Calibri" panose="020F0502020204030204" charset="0"/>
                <a:sym typeface="+mn-ea"/>
              </a:rPr>
              <a:t>text similarity, </a:t>
            </a:r>
            <a:r>
              <a:rPr lang="en-US" altLang="zh-CN">
                <a:ln>
                  <a:noFill/>
                  <a:prstDash val="sysDot"/>
                </a:ln>
                <a:latin typeface="Calibri" panose="020F0502020204030204" charset="0"/>
                <a:cs typeface="Calibri" panose="020F0502020204030204" charset="0"/>
                <a:sym typeface="+mn-ea"/>
              </a:rPr>
              <a:t>e</a:t>
            </a:r>
            <a:r>
              <a:rPr lang="en-US" altLang="zh-CN">
                <a:ln>
                  <a:noFill/>
                  <a:prstDash val="sysDot"/>
                </a:ln>
                <a:latin typeface="Calibri" panose="020F0502020204030204" charset="0"/>
                <a:cs typeface="Calibri" panose="020F0502020204030204" charset="0"/>
                <a:sym typeface="+mn-ea"/>
              </a:rPr>
              <a:t>ntity number</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software: citeSpace</a:t>
            </a:r>
            <a:r>
              <a:rPr lang="zh-CN" altLang="en-US">
                <a:ln>
                  <a:noFill/>
                  <a:prstDash val="sysDot"/>
                </a:ln>
                <a:latin typeface="Calibri" panose="020F0502020204030204" charset="0"/>
                <a:cs typeface="Calibri" panose="020F0502020204030204" charset="0"/>
                <a:sym typeface="+mn-ea"/>
              </a:rPr>
              <a:t>、</a:t>
            </a:r>
            <a:r>
              <a:rPr lang="en-US" altLang="zh-CN">
                <a:ln>
                  <a:noFill/>
                  <a:prstDash val="sysDot"/>
                </a:ln>
                <a:latin typeface="Calibri" panose="020F0502020204030204" charset="0"/>
                <a:cs typeface="Calibri" panose="020F0502020204030204" charset="0"/>
                <a:sym typeface="+mn-ea"/>
              </a:rPr>
              <a:t>Vosviewer</a:t>
            </a:r>
            <a:r>
              <a:rPr lang="zh-CN" altLang="en-US">
                <a:ln>
                  <a:noFill/>
                  <a:prstDash val="sysDot"/>
                </a:ln>
                <a:latin typeface="Calibri" panose="020F0502020204030204" charset="0"/>
                <a:cs typeface="Calibri" panose="020F0502020204030204" charset="0"/>
                <a:sym typeface="+mn-ea"/>
              </a:rPr>
              <a:t>、</a:t>
            </a:r>
            <a:r>
              <a:rPr lang="en-US" altLang="zh-CN">
                <a:ln>
                  <a:noFill/>
                  <a:prstDash val="sysDot"/>
                </a:ln>
                <a:latin typeface="Calibri" panose="020F0502020204030204" charset="0"/>
                <a:cs typeface="Calibri" panose="020F0502020204030204" charset="0"/>
                <a:sym typeface="+mn-ea"/>
              </a:rPr>
              <a:t>Stanford Parser</a:t>
            </a:r>
            <a:r>
              <a:rPr lang="zh-CN" altLang="en-US">
                <a:ln>
                  <a:noFill/>
                  <a:prstDash val="sysDot"/>
                </a:ln>
                <a:latin typeface="Calibri" panose="020F0502020204030204" charset="0"/>
                <a:cs typeface="Calibri" panose="020F0502020204030204" charset="0"/>
                <a:sym typeface="+mn-ea"/>
              </a:rPr>
              <a:t>、</a:t>
            </a:r>
            <a:r>
              <a:rPr lang="en-US" altLang="zh-CN">
                <a:ln>
                  <a:noFill/>
                  <a:prstDash val="sysDot"/>
                </a:ln>
                <a:latin typeface="Calibri" panose="020F0502020204030204" charset="0"/>
                <a:cs typeface="Calibri" panose="020F0502020204030204" charset="0"/>
                <a:sym typeface="+mn-ea"/>
              </a:rPr>
              <a:t>NetworkX</a:t>
            </a:r>
            <a:r>
              <a:rPr lang="zh-CN" altLang="en-US">
                <a:ln>
                  <a:noFill/>
                  <a:prstDash val="sysDot"/>
                </a:ln>
                <a:latin typeface="Calibri" panose="020F0502020204030204" charset="0"/>
                <a:cs typeface="Calibri" panose="020F0502020204030204" charset="0"/>
                <a:sym typeface="+mn-ea"/>
              </a:rPr>
              <a:t>、</a:t>
            </a:r>
            <a:r>
              <a:rPr lang="en-US" altLang="zh-CN">
                <a:ln>
                  <a:noFill/>
                  <a:prstDash val="sysDot"/>
                </a:ln>
                <a:latin typeface="Calibri" panose="020F0502020204030204" charset="0"/>
                <a:cs typeface="Calibri" panose="020F0502020204030204" charset="0"/>
                <a:sym typeface="+mn-ea"/>
              </a:rPr>
              <a:t>SciMAT</a:t>
            </a:r>
            <a:r>
              <a:rPr lang="zh-CN" altLang="en-US">
                <a:ln>
                  <a:noFill/>
                  <a:prstDash val="sysDot"/>
                </a:ln>
                <a:latin typeface="Calibri" panose="020F0502020204030204" charset="0"/>
                <a:cs typeface="Calibri" panose="020F0502020204030204" charset="0"/>
                <a:sym typeface="+mn-ea"/>
              </a:rPr>
              <a:t>、</a:t>
            </a:r>
            <a:r>
              <a:rPr lang="en-US" altLang="zh-CN">
                <a:ln>
                  <a:noFill/>
                  <a:prstDash val="sysDot"/>
                </a:ln>
                <a:latin typeface="Calibri" panose="020F0502020204030204" charset="0"/>
                <a:cs typeface="Calibri" panose="020F0502020204030204" charset="0"/>
                <a:sym typeface="+mn-ea"/>
              </a:rPr>
              <a:t>D3.js...</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Advantage:  Topics features are prominent, and key points and changes can be clearly identified.</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buClrTx/>
              <a:buSzTx/>
              <a:buFont typeface="Arial" panose="020B0604020202020204" pitchFamily="34" charset="0"/>
              <a:buChar char="•"/>
            </a:pPr>
            <a:r>
              <a:rPr lang="en-US" altLang="zh-CN">
                <a:ln>
                  <a:noFill/>
                  <a:prstDash val="sysDot"/>
                </a:ln>
                <a:latin typeface="Calibri" panose="020F0502020204030204" charset="0"/>
                <a:cs typeface="Calibri" panose="020F0502020204030204" charset="0"/>
                <a:sym typeface="+mn-ea"/>
              </a:rPr>
              <a:t>Disadvantage: </a:t>
            </a:r>
            <a:r>
              <a:rPr lang="en-US" altLang="zh-CN">
                <a:ln>
                  <a:noFill/>
                  <a:prstDash val="sysDot"/>
                </a:ln>
                <a:latin typeface="Calibri" panose="020F0502020204030204" charset="0"/>
                <a:cs typeface="Calibri" panose="020F0502020204030204" charset="0"/>
                <a:sym typeface="+mn-ea"/>
              </a:rPr>
              <a:t>Highly subjective about number and hierarchy of  topics.</a:t>
            </a:r>
            <a:endParaRPr lang="en-US" altLang="zh-CN">
              <a:ln>
                <a:noFill/>
                <a:prstDash val="sysDot"/>
              </a:ln>
              <a:latin typeface="Calibri" panose="020F0502020204030204" charset="0"/>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603885" y="810895"/>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Calibri" panose="020F0502020204030204" charset="0"/>
                <a:cs typeface="Calibri" panose="020F0502020204030204" charset="0"/>
                <a:sym typeface="+mn-lt"/>
              </a:rPr>
              <a:t>https://doi.org/10.1007/s11192-024-04961-0</a:t>
            </a: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4890486" y="160894"/>
            <a:ext cx="2410460"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a:solidFill>
                  <a:srgbClr val="003BA3"/>
                </a:solidFill>
                <a:latin typeface="Calibri" panose="020F0502020204030204" charset="0"/>
                <a:ea typeface="+mn-ea"/>
                <a:cs typeface="Calibri" panose="020F0502020204030204" charset="0"/>
                <a:sym typeface="+mn-lt"/>
              </a:rPr>
              <a:t>Related Work</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custDataLst>
              <p:tags r:id="rId2"/>
            </p:custDataLst>
          </p:nvPr>
        </p:nvSpPr>
        <p:spPr>
          <a:xfrm>
            <a:off x="8462963" y="22279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custDataLst>
              <p:tags r:id="rId3"/>
            </p:custDataLst>
          </p:nvPr>
        </p:nvSpPr>
        <p:spPr>
          <a:xfrm>
            <a:off x="6320473" y="42745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pic>
        <p:nvPicPr>
          <p:cNvPr id="6" name="图片 5"/>
          <p:cNvPicPr>
            <a:picLocks noChangeAspect="1"/>
          </p:cNvPicPr>
          <p:nvPr/>
        </p:nvPicPr>
        <p:blipFill>
          <a:blip r:embed="rId4"/>
          <a:stretch>
            <a:fillRect/>
          </a:stretch>
        </p:blipFill>
        <p:spPr>
          <a:xfrm>
            <a:off x="5807710" y="881380"/>
            <a:ext cx="5815330" cy="3061970"/>
          </a:xfrm>
          <a:prstGeom prst="rect">
            <a:avLst/>
          </a:prstGeom>
        </p:spPr>
      </p:pic>
      <p:pic>
        <p:nvPicPr>
          <p:cNvPr id="12" name="图片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7653655" y="3981768"/>
            <a:ext cx="3665220" cy="2350135"/>
          </a:xfrm>
          <a:prstGeom prst="rect">
            <a:avLst/>
          </a:prstGeom>
          <a:noFill/>
          <a:ln>
            <a:noFill/>
          </a:ln>
        </p:spPr>
      </p:pic>
      <p:pic>
        <p:nvPicPr>
          <p:cNvPr id="8" name="图片 7"/>
          <p:cNvPicPr>
            <a:picLocks noChangeAspect="1"/>
          </p:cNvPicPr>
          <p:nvPr/>
        </p:nvPicPr>
        <p:blipFill>
          <a:blip r:embed="rId6"/>
          <a:stretch>
            <a:fillRect/>
          </a:stretch>
        </p:blipFill>
        <p:spPr>
          <a:xfrm>
            <a:off x="866140" y="881380"/>
            <a:ext cx="4763770" cy="2997835"/>
          </a:xfrm>
          <a:prstGeom prst="rect">
            <a:avLst/>
          </a:prstGeom>
        </p:spPr>
      </p:pic>
      <p:sp>
        <p:nvSpPr>
          <p:cNvPr id="9" name="文本框 8"/>
          <p:cNvSpPr txBox="1"/>
          <p:nvPr>
            <p:custDataLst>
              <p:tags r:id="rId7"/>
            </p:custDataLst>
          </p:nvPr>
        </p:nvSpPr>
        <p:spPr>
          <a:xfrm>
            <a:off x="1741805" y="3943350"/>
            <a:ext cx="3011805" cy="245110"/>
          </a:xfrm>
          <a:prstGeom prst="rect">
            <a:avLst/>
          </a:prstGeom>
        </p:spPr>
        <p:txBody>
          <a:bodyPr wrap="square">
            <a:spAutoFit/>
          </a:bodyPr>
          <a:p>
            <a:pPr marL="0" indent="0" algn="ctr"/>
            <a:r>
              <a:rPr lang="en-US" altLang="zh-CN" sz="1000" b="0" i="0">
                <a:solidFill>
                  <a:srgbClr val="222222"/>
                </a:solidFill>
                <a:latin typeface="Calibri" panose="020F0502020204030204" charset="0"/>
                <a:ea typeface="Merriweather Sans"/>
                <a:cs typeface="Calibri" panose="020F0502020204030204" charset="0"/>
              </a:rPr>
              <a:t>https://doi.org/10.1007/s11192-024-04961-0</a:t>
            </a:r>
            <a:endParaRPr lang="en-US" altLang="zh-CN" sz="1000" b="0" i="0">
              <a:solidFill>
                <a:srgbClr val="222222"/>
              </a:solidFill>
              <a:latin typeface="Calibri" panose="020F0502020204030204" charset="0"/>
              <a:ea typeface="Merriweather Sans"/>
              <a:cs typeface="Calibri" panose="020F0502020204030204" charset="0"/>
            </a:endParaRPr>
          </a:p>
        </p:txBody>
      </p:sp>
      <p:sp>
        <p:nvSpPr>
          <p:cNvPr id="13" name="文本框 12"/>
          <p:cNvSpPr txBox="1"/>
          <p:nvPr/>
        </p:nvSpPr>
        <p:spPr>
          <a:xfrm>
            <a:off x="8222615" y="6332220"/>
            <a:ext cx="2527300" cy="245110"/>
          </a:xfrm>
          <a:prstGeom prst="rect">
            <a:avLst/>
          </a:prstGeom>
        </p:spPr>
        <p:txBody>
          <a:bodyPr wrap="square">
            <a:spAutoFit/>
          </a:bodyPr>
          <a:p>
            <a:pPr lvl="0" algn="ctr">
              <a:buClrTx/>
              <a:buSzTx/>
              <a:buFontTx/>
            </a:pPr>
            <a:r>
              <a:rPr lang="en-US" altLang="zh-CN" sz="1000">
                <a:solidFill>
                  <a:srgbClr val="222222"/>
                </a:solidFill>
                <a:latin typeface="Calibri" panose="020F0502020204030204" charset="0"/>
                <a:ea typeface="Merriweather Sans"/>
                <a:cs typeface="Calibri" panose="020F0502020204030204" charset="0"/>
                <a:sym typeface="+mn-ea"/>
              </a:rPr>
              <a:t>https://doi.org/10.1007/s11192-021-03925-y</a:t>
            </a:r>
            <a:endParaRPr lang="en-US" altLang="zh-CN" sz="1000">
              <a:solidFill>
                <a:srgbClr val="222222"/>
              </a:solidFill>
              <a:latin typeface="Calibri" panose="020F0502020204030204" charset="0"/>
              <a:ea typeface="Merriweather Sans"/>
              <a:cs typeface="Calibri" panose="020F0502020204030204" charset="0"/>
              <a:sym typeface="+mn-ea"/>
            </a:endParaRPr>
          </a:p>
        </p:txBody>
      </p:sp>
      <p:sp>
        <p:nvSpPr>
          <p:cNvPr id="16" name="文本框 15"/>
          <p:cNvSpPr txBox="1"/>
          <p:nvPr/>
        </p:nvSpPr>
        <p:spPr>
          <a:xfrm>
            <a:off x="7261225" y="3943350"/>
            <a:ext cx="2908300" cy="245110"/>
          </a:xfrm>
          <a:prstGeom prst="rect">
            <a:avLst/>
          </a:prstGeom>
        </p:spPr>
        <p:txBody>
          <a:bodyPr wrap="square">
            <a:spAutoFit/>
          </a:bodyPr>
          <a:p>
            <a:pPr lvl="0" algn="ctr">
              <a:buClrTx/>
              <a:buSzTx/>
              <a:buFontTx/>
            </a:pPr>
            <a:r>
              <a:rPr lang="en-US" altLang="zh-CN" sz="1000">
                <a:solidFill>
                  <a:srgbClr val="222222"/>
                </a:solidFill>
                <a:latin typeface="Calibri" panose="020F0502020204030204" charset="0"/>
                <a:ea typeface="Merriweather Sans"/>
                <a:cs typeface="Calibri" panose="020F0502020204030204" charset="0"/>
                <a:sym typeface="+mn-ea"/>
              </a:rPr>
              <a:t>https://doi.org/10.1007/s12650-024-00993-z</a:t>
            </a:r>
            <a:endParaRPr lang="en-US" altLang="zh-CN" sz="1000">
              <a:solidFill>
                <a:srgbClr val="222222"/>
              </a:solidFill>
              <a:latin typeface="Calibri" panose="020F0502020204030204" charset="0"/>
              <a:ea typeface="Merriweather Sans"/>
              <a:cs typeface="Calibri" panose="020F0502020204030204" charset="0"/>
              <a:sym typeface="+mn-ea"/>
            </a:endParaRPr>
          </a:p>
        </p:txBody>
      </p:sp>
      <p:sp>
        <p:nvSpPr>
          <p:cNvPr id="17" name="文本框 16"/>
          <p:cNvSpPr txBox="1"/>
          <p:nvPr/>
        </p:nvSpPr>
        <p:spPr>
          <a:xfrm>
            <a:off x="2886075" y="6332220"/>
            <a:ext cx="2471420" cy="245110"/>
          </a:xfrm>
          <a:prstGeom prst="rect">
            <a:avLst/>
          </a:prstGeom>
        </p:spPr>
        <p:txBody>
          <a:bodyPr wrap="square">
            <a:spAutoFit/>
          </a:bodyPr>
          <a:p>
            <a:pPr lvl="0" algn="ctr">
              <a:buClrTx/>
              <a:buSzTx/>
              <a:buFontTx/>
            </a:pPr>
            <a:r>
              <a:rPr lang="en-US" altLang="zh-CN" sz="1000">
                <a:solidFill>
                  <a:schemeClr val="tx1"/>
                </a:solidFill>
                <a:latin typeface="Calibri" panose="020F0502020204030204" charset="0"/>
                <a:ea typeface="Merriweather Sans"/>
                <a:cs typeface="Calibri" panose="020F0502020204030204" charset="0"/>
                <a:sym typeface="+mn-ea"/>
              </a:rPr>
              <a:t>htt</a:t>
            </a:r>
            <a:r>
              <a:rPr lang="en-US" altLang="zh-CN" sz="1000">
                <a:solidFill>
                  <a:schemeClr val="tx1"/>
                </a:solidFill>
                <a:latin typeface="Calibri" panose="020F0502020204030204" charset="0"/>
                <a:ea typeface="Merriweather Sans"/>
                <a:cs typeface="Calibri" panose="020F0502020204030204" charset="0"/>
                <a:sym typeface="+mn-ea"/>
              </a:rPr>
              <a:t>ps</a:t>
            </a:r>
            <a:r>
              <a:rPr lang="en-US" altLang="zh-CN" sz="1000">
                <a:solidFill>
                  <a:schemeClr val="tx1"/>
                </a:solidFill>
                <a:latin typeface="Calibri" panose="020F0502020204030204" charset="0"/>
                <a:ea typeface="Merriweather Sans"/>
                <a:cs typeface="Calibri" panose="020F0502020204030204" charset="0"/>
                <a:sym typeface="+mn-ea"/>
              </a:rPr>
              <a:t>:</a:t>
            </a:r>
            <a:r>
              <a:rPr lang="en-US" altLang="zh-CN" sz="1000">
                <a:solidFill>
                  <a:schemeClr val="tx1"/>
                </a:solidFill>
                <a:latin typeface="Calibri" panose="020F0502020204030204" charset="0"/>
                <a:ea typeface="Merriweather Sans"/>
                <a:cs typeface="Calibri" panose="020F0502020204030204" charset="0"/>
                <a:sym typeface="+mn-ea"/>
              </a:rPr>
              <a:t>//doi.org/</a:t>
            </a:r>
            <a:r>
              <a:rPr lang="en-US" altLang="zh-CN" sz="1000">
                <a:solidFill>
                  <a:schemeClr val="tx1"/>
                </a:solidFill>
                <a:latin typeface="Calibri" panose="020F0502020204030204" charset="0"/>
                <a:ea typeface="Merriweather Sans"/>
                <a:cs typeface="Calibri" panose="020F0502020204030204" charset="0"/>
                <a:sym typeface="+mn-ea"/>
              </a:rPr>
              <a:t>10.2312/evs.20191178</a:t>
            </a:r>
            <a:endParaRPr lang="en-US" altLang="zh-CN" sz="1000">
              <a:solidFill>
                <a:schemeClr val="tx1"/>
              </a:solidFill>
              <a:latin typeface="Calibri" panose="020F0502020204030204" charset="0"/>
              <a:ea typeface="Merriweather Sans"/>
              <a:cs typeface="Calibri" panose="020F0502020204030204" charset="0"/>
              <a:sym typeface="+mn-ea"/>
              <a:hlinkClick r:id="rId8"/>
            </a:endParaRPr>
          </a:p>
        </p:txBody>
      </p:sp>
      <p:pic>
        <p:nvPicPr>
          <p:cNvPr id="18" name="图片 17"/>
          <p:cNvPicPr>
            <a:picLocks noChangeAspect="1"/>
          </p:cNvPicPr>
          <p:nvPr/>
        </p:nvPicPr>
        <p:blipFill>
          <a:blip r:embed="rId9"/>
          <a:stretch>
            <a:fillRect/>
          </a:stretch>
        </p:blipFill>
        <p:spPr>
          <a:xfrm>
            <a:off x="1035685" y="4307205"/>
            <a:ext cx="6466205" cy="19818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10800000" flipV="1">
            <a:off x="8128000" y="441960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10" name="直角三角形 9"/>
          <p:cNvSpPr/>
          <p:nvPr/>
        </p:nvSpPr>
        <p:spPr>
          <a:xfrm rot="10800000" flipH="1">
            <a:off x="0" y="0"/>
            <a:ext cx="4064000" cy="24384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sp>
        <p:nvSpPr>
          <p:cNvPr id="7" name="直角三角形 6"/>
          <p:cNvSpPr/>
          <p:nvPr/>
        </p:nvSpPr>
        <p:spPr>
          <a:xfrm rot="10800000" flipV="1">
            <a:off x="8382000" y="4648200"/>
            <a:ext cx="3810000" cy="2209800"/>
          </a:xfrm>
          <a:prstGeom prst="rtTriangle">
            <a:avLst/>
          </a:prstGeom>
          <a:solidFill>
            <a:srgbClr val="00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BA3"/>
              </a:solidFill>
              <a:latin typeface="Calibri" panose="020F0502020204030204" charset="0"/>
              <a:cs typeface="Calibri" panose="020F0502020204030204" charset="0"/>
              <a:sym typeface="+mn-lt"/>
            </a:endParaRPr>
          </a:p>
        </p:txBody>
      </p:sp>
      <p:grpSp>
        <p:nvGrpSpPr>
          <p:cNvPr id="53" name="组合 52"/>
          <p:cNvGrpSpPr/>
          <p:nvPr/>
        </p:nvGrpSpPr>
        <p:grpSpPr>
          <a:xfrm>
            <a:off x="3716027" y="1466820"/>
            <a:ext cx="4554220" cy="2135641"/>
            <a:chOff x="3716027" y="628546"/>
            <a:chExt cx="4554220" cy="2135641"/>
          </a:xfrm>
        </p:grpSpPr>
        <p:sp>
          <p:nvSpPr>
            <p:cNvPr id="54" name="文本框 53"/>
            <p:cNvSpPr txBox="1"/>
            <p:nvPr/>
          </p:nvSpPr>
          <p:spPr>
            <a:xfrm>
              <a:off x="3716027" y="1845977"/>
              <a:ext cx="4554220" cy="918210"/>
            </a:xfrm>
            <a:prstGeom prst="rect">
              <a:avLst/>
            </a:prstGeom>
            <a:noFill/>
            <a:effectLst/>
          </p:spPr>
          <p:txBody>
            <a:bodyPr wrap="non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ctr"/>
              <a:r>
                <a:rPr lang="en-US" altLang="zh-CN" sz="5200">
                  <a:solidFill>
                    <a:srgbClr val="003BA3"/>
                  </a:solidFill>
                  <a:latin typeface="Calibri" panose="020F0502020204030204" charset="0"/>
                  <a:ea typeface="+mn-ea"/>
                  <a:cs typeface="Calibri" panose="020F0502020204030204" charset="0"/>
                  <a:sym typeface="+mn-lt"/>
                </a:rPr>
                <a:t>Research design</a:t>
              </a:r>
              <a:endParaRPr lang="en-US" altLang="zh-CN" sz="5200">
                <a:solidFill>
                  <a:srgbClr val="003BA3"/>
                </a:solidFill>
                <a:latin typeface="Calibri" panose="020F0502020204030204" charset="0"/>
                <a:ea typeface="+mn-ea"/>
                <a:cs typeface="Calibri" panose="020F0502020204030204" charset="0"/>
                <a:sym typeface="+mn-lt"/>
              </a:endParaRPr>
            </a:p>
          </p:txBody>
        </p:sp>
        <p:sp>
          <p:nvSpPr>
            <p:cNvPr id="56" name="文本框 55"/>
            <p:cNvSpPr txBox="1"/>
            <p:nvPr/>
          </p:nvSpPr>
          <p:spPr>
            <a:xfrm>
              <a:off x="5584193" y="628546"/>
              <a:ext cx="906780" cy="918210"/>
            </a:xfrm>
            <a:prstGeom prst="rect">
              <a:avLst/>
            </a:prstGeom>
            <a:noFill/>
            <a:effectLst/>
          </p:spPr>
          <p:txBody>
            <a:bodyPr wrap="none" lIns="118872" tIns="59436" rIns="118872" bIns="59436"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r>
                <a:rPr lang="en-US" altLang="zh-CN" sz="5200">
                  <a:solidFill>
                    <a:srgbClr val="003BA3"/>
                  </a:solidFill>
                  <a:latin typeface="Calibri" panose="020F0502020204030204" charset="0"/>
                  <a:ea typeface="+mn-ea"/>
                  <a:cs typeface="Calibri" panose="020F0502020204030204" charset="0"/>
                  <a:sym typeface="+mn-lt"/>
                </a:rPr>
                <a:t>03</a:t>
              </a:r>
              <a:endParaRPr lang="en-US" altLang="zh-CN" sz="5200" dirty="0">
                <a:solidFill>
                  <a:srgbClr val="003BA3"/>
                </a:solidFill>
                <a:latin typeface="Calibri" panose="020F0502020204030204" charset="0"/>
                <a:ea typeface="+mn-ea"/>
                <a:cs typeface="Calibri" panose="020F050202020403020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3885" y="822325"/>
            <a:ext cx="11073130" cy="5825490"/>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Calibri" panose="020F0502020204030204" charset="0"/>
              <a:cs typeface="Calibri" panose="020F0502020204030204" charset="0"/>
              <a:sym typeface="+mn-lt"/>
            </a:endParaRPr>
          </a:p>
        </p:txBody>
      </p:sp>
      <p:grpSp>
        <p:nvGrpSpPr>
          <p:cNvPr id="2" name="组合 1"/>
          <p:cNvGrpSpPr/>
          <p:nvPr/>
        </p:nvGrpSpPr>
        <p:grpSpPr>
          <a:xfrm>
            <a:off x="0" y="0"/>
            <a:ext cx="2032000" cy="1219200"/>
            <a:chOff x="0" y="0"/>
            <a:chExt cx="4064000" cy="2438400"/>
          </a:xfrm>
          <a:solidFill>
            <a:srgbClr val="003BA3"/>
          </a:solidFill>
        </p:grpSpPr>
        <p:sp>
          <p:nvSpPr>
            <p:cNvPr id="10" name="直角三角形 9"/>
            <p:cNvSpPr/>
            <p:nvPr/>
          </p:nvSpPr>
          <p:spPr>
            <a:xfrm rot="10800000" flipH="1">
              <a:off x="0" y="0"/>
              <a:ext cx="4064000" cy="243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sp>
          <p:nvSpPr>
            <p:cNvPr id="5" name="直角三角形 4"/>
            <p:cNvSpPr/>
            <p:nvPr/>
          </p:nvSpPr>
          <p:spPr>
            <a:xfrm flipV="1">
              <a:off x="1" y="0"/>
              <a:ext cx="3810000" cy="22098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charset="0"/>
                <a:cs typeface="Calibri" panose="020F0502020204030204" charset="0"/>
                <a:sym typeface="+mn-lt"/>
              </a:endParaRPr>
            </a:p>
          </p:txBody>
        </p:sp>
      </p:grpSp>
      <p:sp>
        <p:nvSpPr>
          <p:cNvPr id="11" name="文本框 10"/>
          <p:cNvSpPr txBox="1"/>
          <p:nvPr/>
        </p:nvSpPr>
        <p:spPr>
          <a:xfrm>
            <a:off x="4278981" y="160894"/>
            <a:ext cx="4260850" cy="583565"/>
          </a:xfrm>
          <a:prstGeom prst="rect">
            <a:avLst/>
          </a:prstGeom>
          <a:noFill/>
        </p:spPr>
        <p:txBody>
          <a:bodyPr wrap="none" rtlCol="0">
            <a:spAutoFit/>
          </a:bodyPr>
          <a:lstStyle>
            <a:defPPr>
              <a:defRPr lang="zh-CN"/>
            </a:defPPr>
            <a:lvl1pPr>
              <a:defRPr sz="4000">
                <a:solidFill>
                  <a:srgbClr val="42546E"/>
                </a:solidFill>
                <a:latin typeface="汉仪瑞意宋简" panose="00020600040101010101" pitchFamily="18" charset="-122"/>
                <a:ea typeface="汉仪瑞意宋简" panose="00020600040101010101" pitchFamily="18" charset="-122"/>
              </a:defRPr>
            </a:lvl1pPr>
          </a:lstStyle>
          <a:p>
            <a:pPr algn="l"/>
            <a:r>
              <a:rPr lang="en-US" altLang="zh-CN" sz="3200">
                <a:solidFill>
                  <a:srgbClr val="003BA3"/>
                </a:solidFill>
                <a:latin typeface="Calibri" panose="020F0502020204030204" charset="0"/>
                <a:ea typeface="+mn-ea"/>
                <a:cs typeface="Calibri" panose="020F0502020204030204" charset="0"/>
                <a:sym typeface="+mn-lt"/>
              </a:rPr>
              <a:t>3-1 Research Framework</a:t>
            </a:r>
            <a:endParaRPr lang="en-US" altLang="zh-CN" sz="3200" dirty="0">
              <a:solidFill>
                <a:srgbClr val="003BA3"/>
              </a:solidFill>
              <a:latin typeface="Calibri" panose="020F0502020204030204" charset="0"/>
              <a:ea typeface="+mn-ea"/>
              <a:cs typeface="Calibri" panose="020F0502020204030204" charset="0"/>
              <a:sym typeface="+mn-lt"/>
            </a:endParaRPr>
          </a:p>
        </p:txBody>
      </p:sp>
      <p:sp>
        <p:nvSpPr>
          <p:cNvPr id="26" name="Rectangle 26"/>
          <p:cNvSpPr/>
          <p:nvPr/>
        </p:nvSpPr>
        <p:spPr>
          <a:xfrm>
            <a:off x="8462963" y="2329542"/>
            <a:ext cx="787400" cy="787400"/>
          </a:xfrm>
          <a:custGeom>
            <a:avLst/>
            <a:gdLst>
              <a:gd name="T0" fmla="*/ 10240 w 10880"/>
              <a:gd name="T1" fmla="*/ 8320 h 10880"/>
              <a:gd name="T2" fmla="*/ 2848 w 10880"/>
              <a:gd name="T3" fmla="*/ 8320 h 10880"/>
              <a:gd name="T4" fmla="*/ 1920 w 10880"/>
              <a:gd name="T5" fmla="*/ 1568 h 10880"/>
              <a:gd name="T6" fmla="*/ 320 w 10880"/>
              <a:gd name="T7" fmla="*/ 0 h 10880"/>
              <a:gd name="T8" fmla="*/ 0 w 10880"/>
              <a:gd name="T9" fmla="*/ 320 h 10880"/>
              <a:gd name="T10" fmla="*/ 320 w 10880"/>
              <a:gd name="T11" fmla="*/ 640 h 10880"/>
              <a:gd name="T12" fmla="*/ 1280 w 10880"/>
              <a:gd name="T13" fmla="*/ 1632 h 10880"/>
              <a:gd name="T14" fmla="*/ 2240 w 10880"/>
              <a:gd name="T15" fmla="*/ 8672 h 10880"/>
              <a:gd name="T16" fmla="*/ 2560 w 10880"/>
              <a:gd name="T17" fmla="*/ 8960 h 10880"/>
              <a:gd name="T18" fmla="*/ 10240 w 10880"/>
              <a:gd name="T19" fmla="*/ 8960 h 10880"/>
              <a:gd name="T20" fmla="*/ 10560 w 10880"/>
              <a:gd name="T21" fmla="*/ 8640 h 10880"/>
              <a:gd name="T22" fmla="*/ 10240 w 10880"/>
              <a:gd name="T23" fmla="*/ 8320 h 10880"/>
              <a:gd name="T24" fmla="*/ 10816 w 10880"/>
              <a:gd name="T25" fmla="*/ 3008 h 10880"/>
              <a:gd name="T26" fmla="*/ 10560 w 10880"/>
              <a:gd name="T27" fmla="*/ 2880 h 10880"/>
              <a:gd name="T28" fmla="*/ 2880 w 10880"/>
              <a:gd name="T29" fmla="*/ 2880 h 10880"/>
              <a:gd name="T30" fmla="*/ 2560 w 10880"/>
              <a:gd name="T31" fmla="*/ 3200 h 10880"/>
              <a:gd name="T32" fmla="*/ 2880 w 10880"/>
              <a:gd name="T33" fmla="*/ 3520 h 10880"/>
              <a:gd name="T34" fmla="*/ 10144 w 10880"/>
              <a:gd name="T35" fmla="*/ 3520 h 10880"/>
              <a:gd name="T36" fmla="*/ 9344 w 10880"/>
              <a:gd name="T37" fmla="*/ 6432 h 10880"/>
              <a:gd name="T38" fmla="*/ 3488 w 10880"/>
              <a:gd name="T39" fmla="*/ 7040 h 10880"/>
              <a:gd name="T40" fmla="*/ 3200 w 10880"/>
              <a:gd name="T41" fmla="*/ 7392 h 10880"/>
              <a:gd name="T42" fmla="*/ 3520 w 10880"/>
              <a:gd name="T43" fmla="*/ 7680 h 10880"/>
              <a:gd name="T44" fmla="*/ 3552 w 10880"/>
              <a:gd name="T45" fmla="*/ 7680 h 10880"/>
              <a:gd name="T46" fmla="*/ 9632 w 10880"/>
              <a:gd name="T47" fmla="*/ 7040 h 10880"/>
              <a:gd name="T48" fmla="*/ 9920 w 10880"/>
              <a:gd name="T49" fmla="*/ 6816 h 10880"/>
              <a:gd name="T50" fmla="*/ 10880 w 10880"/>
              <a:gd name="T51" fmla="*/ 3296 h 10880"/>
              <a:gd name="T52" fmla="*/ 10816 w 10880"/>
              <a:gd name="T53" fmla="*/ 3008 h 10880"/>
              <a:gd name="T54" fmla="*/ 3520 w 10880"/>
              <a:gd name="T55" fmla="*/ 9600 h 10880"/>
              <a:gd name="T56" fmla="*/ 2880 w 10880"/>
              <a:gd name="T57" fmla="*/ 10240 h 10880"/>
              <a:gd name="T58" fmla="*/ 3520 w 10880"/>
              <a:gd name="T59" fmla="*/ 10880 h 10880"/>
              <a:gd name="T60" fmla="*/ 4160 w 10880"/>
              <a:gd name="T61" fmla="*/ 10240 h 10880"/>
              <a:gd name="T62" fmla="*/ 3520 w 10880"/>
              <a:gd name="T63" fmla="*/ 9600 h 10880"/>
              <a:gd name="T64" fmla="*/ 8640 w 10880"/>
              <a:gd name="T65" fmla="*/ 9600 h 10880"/>
              <a:gd name="T66" fmla="*/ 8000 w 10880"/>
              <a:gd name="T67" fmla="*/ 10240 h 10880"/>
              <a:gd name="T68" fmla="*/ 8640 w 10880"/>
              <a:gd name="T69" fmla="*/ 10880 h 10880"/>
              <a:gd name="T70" fmla="*/ 9280 w 10880"/>
              <a:gd name="T71" fmla="*/ 10240 h 10880"/>
              <a:gd name="T72" fmla="*/ 8640 w 10880"/>
              <a:gd name="T73" fmla="*/ 9600 h 10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80" h="10880">
                <a:moveTo>
                  <a:pt x="10240" y="8320"/>
                </a:moveTo>
                <a:lnTo>
                  <a:pt x="2848" y="8320"/>
                </a:lnTo>
                <a:lnTo>
                  <a:pt x="1920" y="1568"/>
                </a:lnTo>
                <a:cubicBezTo>
                  <a:pt x="1792" y="640"/>
                  <a:pt x="1120" y="0"/>
                  <a:pt x="320" y="0"/>
                </a:cubicBezTo>
                <a:cubicBezTo>
                  <a:pt x="128" y="0"/>
                  <a:pt x="0" y="128"/>
                  <a:pt x="0" y="320"/>
                </a:cubicBezTo>
                <a:cubicBezTo>
                  <a:pt x="0" y="512"/>
                  <a:pt x="128" y="640"/>
                  <a:pt x="320" y="640"/>
                </a:cubicBezTo>
                <a:cubicBezTo>
                  <a:pt x="896" y="640"/>
                  <a:pt x="1216" y="1152"/>
                  <a:pt x="1280" y="1632"/>
                </a:cubicBezTo>
                <a:lnTo>
                  <a:pt x="2240" y="8672"/>
                </a:lnTo>
                <a:cubicBezTo>
                  <a:pt x="2272" y="8832"/>
                  <a:pt x="2400" y="8960"/>
                  <a:pt x="2560" y="8960"/>
                </a:cubicBezTo>
                <a:lnTo>
                  <a:pt x="10240" y="8960"/>
                </a:lnTo>
                <a:cubicBezTo>
                  <a:pt x="10432" y="8960"/>
                  <a:pt x="10560" y="8832"/>
                  <a:pt x="10560" y="8640"/>
                </a:cubicBezTo>
                <a:cubicBezTo>
                  <a:pt x="10560" y="8448"/>
                  <a:pt x="10432" y="8320"/>
                  <a:pt x="10240" y="8320"/>
                </a:cubicBezTo>
                <a:close/>
                <a:moveTo>
                  <a:pt x="10816" y="3008"/>
                </a:moveTo>
                <a:cubicBezTo>
                  <a:pt x="10752" y="2944"/>
                  <a:pt x="10656" y="2880"/>
                  <a:pt x="10560" y="2880"/>
                </a:cubicBezTo>
                <a:lnTo>
                  <a:pt x="2880" y="2880"/>
                </a:lnTo>
                <a:cubicBezTo>
                  <a:pt x="2688" y="2880"/>
                  <a:pt x="2560" y="3008"/>
                  <a:pt x="2560" y="3200"/>
                </a:cubicBezTo>
                <a:cubicBezTo>
                  <a:pt x="2560" y="3392"/>
                  <a:pt x="2688" y="3520"/>
                  <a:pt x="2880" y="3520"/>
                </a:cubicBezTo>
                <a:lnTo>
                  <a:pt x="10144" y="3520"/>
                </a:lnTo>
                <a:lnTo>
                  <a:pt x="9344" y="6432"/>
                </a:lnTo>
                <a:lnTo>
                  <a:pt x="3488" y="7040"/>
                </a:lnTo>
                <a:cubicBezTo>
                  <a:pt x="3328" y="7072"/>
                  <a:pt x="3200" y="7200"/>
                  <a:pt x="3200" y="7392"/>
                </a:cubicBezTo>
                <a:cubicBezTo>
                  <a:pt x="3232" y="7552"/>
                  <a:pt x="3360" y="7680"/>
                  <a:pt x="3520" y="7680"/>
                </a:cubicBezTo>
                <a:lnTo>
                  <a:pt x="3552" y="7680"/>
                </a:lnTo>
                <a:lnTo>
                  <a:pt x="9632" y="7040"/>
                </a:lnTo>
                <a:cubicBezTo>
                  <a:pt x="9760" y="7040"/>
                  <a:pt x="9888" y="6944"/>
                  <a:pt x="9920" y="6816"/>
                </a:cubicBezTo>
                <a:lnTo>
                  <a:pt x="10880" y="3296"/>
                </a:lnTo>
                <a:cubicBezTo>
                  <a:pt x="10880" y="3200"/>
                  <a:pt x="10880" y="3072"/>
                  <a:pt x="10816" y="3008"/>
                </a:cubicBezTo>
                <a:close/>
                <a:moveTo>
                  <a:pt x="3520" y="9600"/>
                </a:moveTo>
                <a:cubicBezTo>
                  <a:pt x="3168" y="9600"/>
                  <a:pt x="2880" y="9888"/>
                  <a:pt x="2880" y="10240"/>
                </a:cubicBezTo>
                <a:cubicBezTo>
                  <a:pt x="2880" y="10592"/>
                  <a:pt x="3168" y="10880"/>
                  <a:pt x="3520" y="10880"/>
                </a:cubicBezTo>
                <a:cubicBezTo>
                  <a:pt x="3872" y="10880"/>
                  <a:pt x="4160" y="10592"/>
                  <a:pt x="4160" y="10240"/>
                </a:cubicBezTo>
                <a:cubicBezTo>
                  <a:pt x="4160" y="9888"/>
                  <a:pt x="3872" y="9600"/>
                  <a:pt x="3520" y="9600"/>
                </a:cubicBezTo>
                <a:close/>
                <a:moveTo>
                  <a:pt x="8640" y="9600"/>
                </a:moveTo>
                <a:cubicBezTo>
                  <a:pt x="8288" y="9600"/>
                  <a:pt x="8000" y="9888"/>
                  <a:pt x="8000" y="10240"/>
                </a:cubicBezTo>
                <a:cubicBezTo>
                  <a:pt x="8000" y="10592"/>
                  <a:pt x="8288" y="10880"/>
                  <a:pt x="8640" y="10880"/>
                </a:cubicBezTo>
                <a:cubicBezTo>
                  <a:pt x="8992" y="10880"/>
                  <a:pt x="9280" y="10592"/>
                  <a:pt x="9280" y="10240"/>
                </a:cubicBezTo>
                <a:cubicBezTo>
                  <a:pt x="9280" y="9888"/>
                  <a:pt x="8992" y="9600"/>
                  <a:pt x="8640" y="96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charset="0"/>
              <a:cs typeface="Calibri" panose="020F0502020204030204" charset="0"/>
            </a:endParaRPr>
          </a:p>
        </p:txBody>
      </p:sp>
      <p:sp>
        <p:nvSpPr>
          <p:cNvPr id="29" name="Oval 35"/>
          <p:cNvSpPr/>
          <p:nvPr/>
        </p:nvSpPr>
        <p:spPr>
          <a:xfrm>
            <a:off x="6320473" y="4376147"/>
            <a:ext cx="803910" cy="748030"/>
          </a:xfrm>
          <a:custGeom>
            <a:avLst/>
            <a:gdLst>
              <a:gd name="T0" fmla="*/ 10400 w 12000"/>
              <a:gd name="T1" fmla="*/ 11200 h 11200"/>
              <a:gd name="T2" fmla="*/ 1600 w 12000"/>
              <a:gd name="T3" fmla="*/ 11200 h 11200"/>
              <a:gd name="T4" fmla="*/ 0 w 12000"/>
              <a:gd name="T5" fmla="*/ 9600 h 11200"/>
              <a:gd name="T6" fmla="*/ 0 w 12000"/>
              <a:gd name="T7" fmla="*/ 1600 h 11200"/>
              <a:gd name="T8" fmla="*/ 1600 w 12000"/>
              <a:gd name="T9" fmla="*/ 0 h 11200"/>
              <a:gd name="T10" fmla="*/ 10400 w 12000"/>
              <a:gd name="T11" fmla="*/ 0 h 11200"/>
              <a:gd name="T12" fmla="*/ 12000 w 12000"/>
              <a:gd name="T13" fmla="*/ 1600 h 11200"/>
              <a:gd name="T14" fmla="*/ 12000 w 12000"/>
              <a:gd name="T15" fmla="*/ 9600 h 11200"/>
              <a:gd name="T16" fmla="*/ 10400 w 12000"/>
              <a:gd name="T17" fmla="*/ 11200 h 11200"/>
              <a:gd name="T18" fmla="*/ 1600 w 12000"/>
              <a:gd name="T19" fmla="*/ 800 h 11200"/>
              <a:gd name="T20" fmla="*/ 800 w 12000"/>
              <a:gd name="T21" fmla="*/ 1600 h 11200"/>
              <a:gd name="T22" fmla="*/ 800 w 12000"/>
              <a:gd name="T23" fmla="*/ 9600 h 11200"/>
              <a:gd name="T24" fmla="*/ 1600 w 12000"/>
              <a:gd name="T25" fmla="*/ 10400 h 11200"/>
              <a:gd name="T26" fmla="*/ 10400 w 12000"/>
              <a:gd name="T27" fmla="*/ 10400 h 11200"/>
              <a:gd name="T28" fmla="*/ 11200 w 12000"/>
              <a:gd name="T29" fmla="*/ 9600 h 11200"/>
              <a:gd name="T30" fmla="*/ 11200 w 12000"/>
              <a:gd name="T31" fmla="*/ 1600 h 11200"/>
              <a:gd name="T32" fmla="*/ 10400 w 12000"/>
              <a:gd name="T33" fmla="*/ 800 h 11200"/>
              <a:gd name="T34" fmla="*/ 1600 w 12000"/>
              <a:gd name="T35" fmla="*/ 800 h 11200"/>
              <a:gd name="T36" fmla="*/ 6000 w 12000"/>
              <a:gd name="T37" fmla="*/ 7200 h 11200"/>
              <a:gd name="T38" fmla="*/ 3200 w 12000"/>
              <a:gd name="T39" fmla="*/ 4600 h 11200"/>
              <a:gd name="T40" fmla="*/ 3200 w 12000"/>
              <a:gd name="T41" fmla="*/ 2400 h 11200"/>
              <a:gd name="T42" fmla="*/ 4000 w 12000"/>
              <a:gd name="T43" fmla="*/ 2400 h 11200"/>
              <a:gd name="T44" fmla="*/ 4000 w 12000"/>
              <a:gd name="T45" fmla="*/ 4600 h 11200"/>
              <a:gd name="T46" fmla="*/ 6000 w 12000"/>
              <a:gd name="T47" fmla="*/ 6400 h 11200"/>
              <a:gd name="T48" fmla="*/ 8000 w 12000"/>
              <a:gd name="T49" fmla="*/ 4600 h 11200"/>
              <a:gd name="T50" fmla="*/ 8000 w 12000"/>
              <a:gd name="T51" fmla="*/ 2400 h 11200"/>
              <a:gd name="T52" fmla="*/ 8800 w 12000"/>
              <a:gd name="T53" fmla="*/ 2400 h 11200"/>
              <a:gd name="T54" fmla="*/ 8800 w 12000"/>
              <a:gd name="T55" fmla="*/ 4600 h 11200"/>
              <a:gd name="T56" fmla="*/ 6000 w 12000"/>
              <a:gd name="T57" fmla="*/ 72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00" h="11200">
                <a:moveTo>
                  <a:pt x="10400" y="11200"/>
                </a:moveTo>
                <a:lnTo>
                  <a:pt x="1600" y="11200"/>
                </a:lnTo>
                <a:cubicBezTo>
                  <a:pt x="718" y="11200"/>
                  <a:pt x="0" y="10482"/>
                  <a:pt x="0" y="9600"/>
                </a:cubicBezTo>
                <a:lnTo>
                  <a:pt x="0" y="1600"/>
                </a:lnTo>
                <a:cubicBezTo>
                  <a:pt x="0" y="718"/>
                  <a:pt x="718" y="0"/>
                  <a:pt x="1600" y="0"/>
                </a:cubicBezTo>
                <a:lnTo>
                  <a:pt x="10400" y="0"/>
                </a:lnTo>
                <a:cubicBezTo>
                  <a:pt x="11282" y="0"/>
                  <a:pt x="12000" y="718"/>
                  <a:pt x="12000" y="1600"/>
                </a:cubicBezTo>
                <a:lnTo>
                  <a:pt x="12000" y="9600"/>
                </a:lnTo>
                <a:cubicBezTo>
                  <a:pt x="12000" y="10482"/>
                  <a:pt x="11282" y="11200"/>
                  <a:pt x="10400" y="11200"/>
                </a:cubicBezTo>
                <a:close/>
                <a:moveTo>
                  <a:pt x="1600" y="800"/>
                </a:moveTo>
                <a:cubicBezTo>
                  <a:pt x="1159" y="800"/>
                  <a:pt x="800" y="1159"/>
                  <a:pt x="800" y="1600"/>
                </a:cubicBezTo>
                <a:lnTo>
                  <a:pt x="800" y="9600"/>
                </a:lnTo>
                <a:cubicBezTo>
                  <a:pt x="800" y="10042"/>
                  <a:pt x="1159" y="10400"/>
                  <a:pt x="1600" y="10400"/>
                </a:cubicBezTo>
                <a:lnTo>
                  <a:pt x="10400" y="10400"/>
                </a:lnTo>
                <a:cubicBezTo>
                  <a:pt x="10842" y="10400"/>
                  <a:pt x="11200" y="10042"/>
                  <a:pt x="11200" y="9600"/>
                </a:cubicBezTo>
                <a:lnTo>
                  <a:pt x="11200" y="1600"/>
                </a:lnTo>
                <a:cubicBezTo>
                  <a:pt x="11200" y="1159"/>
                  <a:pt x="10842" y="800"/>
                  <a:pt x="10400" y="800"/>
                </a:cubicBezTo>
                <a:lnTo>
                  <a:pt x="1600" y="800"/>
                </a:lnTo>
                <a:close/>
                <a:moveTo>
                  <a:pt x="6000" y="7200"/>
                </a:moveTo>
                <a:cubicBezTo>
                  <a:pt x="4456" y="7200"/>
                  <a:pt x="3200" y="6034"/>
                  <a:pt x="3200" y="4600"/>
                </a:cubicBezTo>
                <a:lnTo>
                  <a:pt x="3200" y="2400"/>
                </a:lnTo>
                <a:lnTo>
                  <a:pt x="4000" y="2400"/>
                </a:lnTo>
                <a:lnTo>
                  <a:pt x="4000" y="4600"/>
                </a:lnTo>
                <a:cubicBezTo>
                  <a:pt x="4000" y="5593"/>
                  <a:pt x="4898" y="6400"/>
                  <a:pt x="6000" y="6400"/>
                </a:cubicBezTo>
                <a:cubicBezTo>
                  <a:pt x="7102" y="6400"/>
                  <a:pt x="8000" y="5593"/>
                  <a:pt x="8000" y="4600"/>
                </a:cubicBezTo>
                <a:lnTo>
                  <a:pt x="8000" y="2400"/>
                </a:lnTo>
                <a:lnTo>
                  <a:pt x="8800" y="2400"/>
                </a:lnTo>
                <a:lnTo>
                  <a:pt x="8800" y="4600"/>
                </a:lnTo>
                <a:cubicBezTo>
                  <a:pt x="8800" y="6034"/>
                  <a:pt x="7544" y="7200"/>
                  <a:pt x="6000" y="7200"/>
                </a:cubicBezTo>
                <a:close/>
              </a:path>
            </a:pathLst>
          </a:custGeom>
          <a:solidFill>
            <a:srgbClr val="FFFFFF"/>
          </a:solidFill>
          <a:ln>
            <a:noFill/>
          </a:ln>
        </p:spPr>
        <p:style>
          <a:lnRef idx="2">
            <a:srgbClr val="376FFF">
              <a:shade val="50000"/>
            </a:srgbClr>
          </a:lnRef>
          <a:fillRef idx="1">
            <a:srgbClr val="376FFF"/>
          </a:fillRef>
          <a:effectRef idx="0">
            <a:srgbClr val="376FFF"/>
          </a:effectRef>
          <a:fontRef idx="minor">
            <a:srgbClr val="FFFFFF"/>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srgbClr val="8830FE"/>
              </a:solidFill>
              <a:latin typeface="Calibri" panose="020F0502020204030204" charset="0"/>
              <a:cs typeface="Calibri" panose="020F0502020204030204" charset="0"/>
            </a:endParaRPr>
          </a:p>
        </p:txBody>
      </p:sp>
      <p:sp>
        <p:nvSpPr>
          <p:cNvPr id="30" name="文本框 53"/>
          <p:cNvSpPr/>
          <p:nvPr>
            <p:custDataLst>
              <p:tags r:id="rId1"/>
            </p:custDataLst>
          </p:nvPr>
        </p:nvSpPr>
        <p:spPr bwMode="auto">
          <a:xfrm>
            <a:off x="636270" y="969010"/>
            <a:ext cx="5876925" cy="5600065"/>
          </a:xfrm>
          <a:prstGeom prst="rect">
            <a:avLst/>
          </a:prstGeom>
          <a:noFill/>
          <a:ln>
            <a:noFill/>
          </a:ln>
        </p:spPr>
        <p:txBody>
          <a:bodyPr wrap="square" lIns="71755" tIns="0" rIns="71755" bIns="0" rtlCol="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l">
              <a:lnSpc>
                <a:spcPct val="110000"/>
              </a:lnSpc>
              <a:spcBef>
                <a:spcPct val="0"/>
              </a:spcBef>
              <a:spcAft>
                <a:spcPct val="0"/>
              </a:spcAft>
              <a:buClrTx/>
              <a:buSzTx/>
              <a:buFont typeface="Arial" panose="020B0604020202020204" pitchFamily="34" charset="0"/>
              <a:buChar char="•"/>
            </a:pPr>
            <a:r>
              <a:rPr lang="en-US" altLang="zh-CN" b="1" dirty="0">
                <a:solidFill>
                  <a:srgbClr val="003BA3"/>
                </a:solidFill>
                <a:uFillTx/>
                <a:latin typeface="Calibri" panose="020F0502020204030204" charset="0"/>
                <a:ea typeface="+mj-ea"/>
                <a:cs typeface="Calibri" panose="020F0502020204030204" charset="0"/>
                <a:sym typeface="+mn-ea"/>
              </a:rPr>
              <a:t>The Chinese Patent Examination Guidelines: </a:t>
            </a:r>
            <a:r>
              <a:rPr lang="en-US" altLang="zh-CN" dirty="0">
                <a:solidFill>
                  <a:srgbClr val="003BA3"/>
                </a:solidFill>
                <a:uFillTx/>
                <a:latin typeface="Calibri" panose="020F0502020204030204" charset="0"/>
                <a:ea typeface="+mj-ea"/>
                <a:cs typeface="Calibri" panose="020F0502020204030204" charset="0"/>
                <a:sym typeface="+mn-ea"/>
              </a:rPr>
              <a:t>a patent should clearly and objectively describe the technical problem to be solved, the technical Solution, and the beneficial </a:t>
            </a:r>
            <a:r>
              <a:rPr lang="en-US" altLang="zh-CN" dirty="0">
                <a:solidFill>
                  <a:srgbClr val="003BA3"/>
                </a:solidFill>
                <a:uFillTx/>
                <a:latin typeface="Calibri" panose="020F0502020204030204" charset="0"/>
                <a:ea typeface="+mj-ea"/>
                <a:cs typeface="Calibri" panose="020F0502020204030204" charset="0"/>
                <a:sym typeface="+mn-ea"/>
              </a:rPr>
              <a:t>Effects.</a:t>
            </a:r>
            <a:endParaRPr lang="en-US" altLang="zh-CN" dirty="0">
              <a:solidFill>
                <a:srgbClr val="003BA3"/>
              </a:solidFill>
              <a:uFillTx/>
              <a:latin typeface="Calibri" panose="020F0502020204030204" charset="0"/>
              <a:ea typeface="+mj-ea"/>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Technical Problem(P)</a:t>
            </a:r>
            <a:r>
              <a:rPr lang="en-US" altLang="zh-CN">
                <a:ln>
                  <a:noFill/>
                  <a:prstDash val="sysDot"/>
                </a:ln>
                <a:latin typeface="Calibri" panose="020F0502020204030204" charset="0"/>
                <a:cs typeface="Calibri" panose="020F0502020204030204" charset="0"/>
                <a:sym typeface="+mn-ea"/>
              </a:rPr>
              <a:t>: deficiencies and inadequacies in existing technology. starting point and the demands and R&amp;D directions.</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Technical Solution</a:t>
            </a:r>
            <a:r>
              <a:rPr lang="en-US" altLang="zh-CN">
                <a:ln>
                  <a:noFill/>
                  <a:prstDash val="sysDot"/>
                </a:ln>
                <a:solidFill>
                  <a:srgbClr val="C00000"/>
                </a:solidFill>
                <a:latin typeface="Calibri" panose="020F0502020204030204" charset="0"/>
                <a:cs typeface="Calibri" panose="020F0502020204030204" charset="0"/>
                <a:sym typeface="+mn-ea"/>
              </a:rPr>
              <a:t>(S)</a:t>
            </a:r>
            <a:r>
              <a:rPr lang="en-US" altLang="zh-CN">
                <a:ln>
                  <a:noFill/>
                  <a:prstDash val="sysDot"/>
                </a:ln>
                <a:latin typeface="Calibri" panose="020F0502020204030204" charset="0"/>
                <a:cs typeface="Calibri" panose="020F0502020204030204" charset="0"/>
                <a:sym typeface="+mn-ea"/>
              </a:rPr>
              <a:t>: collection of technical means utilizing natural laws adopted to address technical problems," and these technical means are often embodied through technical features, forming the core content of patent protection. driving force and specific path of innovation.</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Technical Effect</a:t>
            </a:r>
            <a:r>
              <a:rPr lang="en-US" altLang="zh-CN">
                <a:ln>
                  <a:noFill/>
                  <a:prstDash val="sysDot"/>
                </a:ln>
                <a:solidFill>
                  <a:srgbClr val="C00000"/>
                </a:solidFill>
                <a:latin typeface="Calibri" panose="020F0502020204030204" charset="0"/>
                <a:cs typeface="Calibri" panose="020F0502020204030204" charset="0"/>
                <a:sym typeface="+mn-ea"/>
              </a:rPr>
              <a:t>(E)</a:t>
            </a:r>
            <a:r>
              <a:rPr lang="en-US" altLang="zh-CN">
                <a:ln>
                  <a:noFill/>
                  <a:prstDash val="sysDot"/>
                </a:ln>
                <a:latin typeface="Calibri" panose="020F0502020204030204" charset="0"/>
                <a:cs typeface="Calibri" panose="020F0502020204030204" charset="0"/>
                <a:sym typeface="+mn-ea"/>
              </a:rPr>
              <a:t>: the beneficial outcomes compared to existing technology. verification and feedback of innovation.</a:t>
            </a:r>
            <a:endParaRPr lang="en-US" altLang="zh-CN">
              <a:ln>
                <a:noFill/>
                <a:prstDash val="sysDot"/>
              </a:ln>
              <a:latin typeface="Calibri" panose="020F0502020204030204" charset="0"/>
              <a:cs typeface="Calibri" panose="020F0502020204030204" charset="0"/>
              <a:sym typeface="+mn-ea"/>
            </a:endParaRPr>
          </a:p>
          <a:p>
            <a:pPr marL="742950" lvl="1" indent="-285750" algn="l">
              <a:lnSpc>
                <a:spcPct val="110000"/>
              </a:lnSpc>
              <a:spcBef>
                <a:spcPct val="0"/>
              </a:spcBef>
              <a:spcAft>
                <a:spcPct val="0"/>
              </a:spcAft>
              <a:buClrTx/>
              <a:buSzTx/>
              <a:buFont typeface="Arial" panose="020B0604020202020204" pitchFamily="34" charset="0"/>
              <a:buChar char="•"/>
            </a:pPr>
            <a:r>
              <a:rPr lang="en-US" altLang="zh-CN">
                <a:ln>
                  <a:noFill/>
                  <a:prstDash val="sysDot"/>
                </a:ln>
                <a:solidFill>
                  <a:srgbClr val="C00000"/>
                </a:solidFill>
                <a:latin typeface="Calibri" panose="020F0502020204030204" charset="0"/>
                <a:cs typeface="Calibri" panose="020F0502020204030204" charset="0"/>
                <a:sym typeface="+mn-ea"/>
              </a:rPr>
              <a:t>Technical </a:t>
            </a:r>
            <a:r>
              <a:rPr lang="en-US" altLang="zh-CN">
                <a:ln>
                  <a:noFill/>
                  <a:prstDash val="sysDot"/>
                </a:ln>
                <a:solidFill>
                  <a:srgbClr val="C00000"/>
                </a:solidFill>
                <a:latin typeface="Calibri" panose="020F0502020204030204" charset="0"/>
                <a:cs typeface="Calibri" panose="020F0502020204030204" charset="0"/>
                <a:sym typeface="+mn-ea"/>
              </a:rPr>
              <a:t>PSE</a:t>
            </a:r>
            <a:r>
              <a:rPr lang="en-US" altLang="zh-CN">
                <a:ln>
                  <a:noFill/>
                  <a:prstDash val="sysDot"/>
                </a:ln>
                <a:latin typeface="Calibri" panose="020F0502020204030204" charset="0"/>
                <a:cs typeface="Calibri" panose="020F0502020204030204" charset="0"/>
                <a:sym typeface="+mn-ea"/>
              </a:rPr>
              <a:t>: reveal the collaborative mechanism of technological evolution involving demand-driven, path iteration, and effect verification.</a:t>
            </a:r>
            <a:endParaRPr lang="en-US" altLang="zh-CN">
              <a:ln>
                <a:noFill/>
                <a:prstDash val="sysDot"/>
              </a:ln>
              <a:latin typeface="Calibri" panose="020F0502020204030204" charset="0"/>
              <a:cs typeface="Calibri" panose="020F0502020204030204" charset="0"/>
              <a:sym typeface="+mn-ea"/>
            </a:endParaRPr>
          </a:p>
        </p:txBody>
      </p:sp>
      <p:pic>
        <p:nvPicPr>
          <p:cNvPr id="4" name="图片 3" descr="1"/>
          <p:cNvPicPr>
            <a:picLocks noChangeAspect="1"/>
          </p:cNvPicPr>
          <p:nvPr/>
        </p:nvPicPr>
        <p:blipFill>
          <a:blip r:embed="rId2"/>
          <a:stretch>
            <a:fillRect/>
          </a:stretch>
        </p:blipFill>
        <p:spPr>
          <a:xfrm>
            <a:off x="6647815" y="1412240"/>
            <a:ext cx="4817745" cy="4618990"/>
          </a:xfrm>
          <a:prstGeom prst="rect">
            <a:avLst/>
          </a:prstGeom>
        </p:spPr>
      </p:pic>
      <p:sp>
        <p:nvSpPr>
          <p:cNvPr id="6" name="文本框 5"/>
          <p:cNvSpPr txBox="1"/>
          <p:nvPr/>
        </p:nvSpPr>
        <p:spPr>
          <a:xfrm>
            <a:off x="6403975" y="6176645"/>
            <a:ext cx="5305425" cy="294005"/>
          </a:xfrm>
          <a:prstGeom prst="rect">
            <a:avLst/>
          </a:prstGeom>
          <a:noFill/>
        </p:spPr>
        <p:txBody>
          <a:bodyPr wrap="square" rtlCol="0" anchor="t">
            <a:spAutoFit/>
          </a:bodyPr>
          <a:p>
            <a:pPr lvl="0" indent="0" algn="ctr">
              <a:lnSpc>
                <a:spcPct val="110000"/>
              </a:lnSpc>
              <a:spcBef>
                <a:spcPct val="0"/>
              </a:spcBef>
              <a:spcAft>
                <a:spcPct val="0"/>
              </a:spcAft>
              <a:buClrTx/>
              <a:buSzTx/>
              <a:buNone/>
            </a:pPr>
            <a:r>
              <a:rPr lang="en-US" altLang="zh-CN" sz="1200" dirty="0">
                <a:solidFill>
                  <a:schemeClr val="tx1"/>
                </a:solidFill>
                <a:uFillTx/>
                <a:latin typeface="Calibri" panose="020F0502020204030204" charset="0"/>
                <a:ea typeface="+mj-ea"/>
                <a:cs typeface="Calibri" panose="020F0502020204030204" charset="0"/>
                <a:sym typeface="+mn-ea"/>
              </a:rPr>
              <a:t>Three-dimensional PSE Perspective of Technological Evolution Analysis Framework</a:t>
            </a:r>
            <a:endParaRPr lang="en-US" altLang="zh-CN" sz="1200" dirty="0">
              <a:solidFill>
                <a:schemeClr val="tx1"/>
              </a:solidFill>
              <a:uFillTx/>
              <a:latin typeface="Calibri" panose="020F0502020204030204" charset="0"/>
              <a:ea typeface="+mj-ea"/>
              <a:cs typeface="Calibri" panose="020F0502020204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0.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1.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2.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3.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4.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5.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6.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7.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8.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19.xml><?xml version="1.0" encoding="utf-8"?>
<p:tagLst xmlns:p="http://schemas.openxmlformats.org/presentationml/2006/main">
  <p:tag name="KSO_WM_DIAGRAM_VIRTUALLY_FRAME" val="{&quot;height&quot;:281.6,&quot;left&quot;:88.92503937007874,&quot;top&quot;:158.92850393700786,&quot;width&quot;:328.25000000000006}"/>
</p:tagLst>
</file>

<file path=ppt/tags/tag2.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20.xml><?xml version="1.0" encoding="utf-8"?>
<p:tagLst xmlns:p="http://schemas.openxmlformats.org/presentationml/2006/main">
  <p:tag name="KSO_WM_DIAGRAM_VIRTUALLY_FRAME" val="{&quot;height&quot;:281.6,&quot;left&quot;:88.92503937007874,&quot;top&quot;:158.92850393700786,&quot;width&quot;:328.25000000000006}"/>
</p:tagLst>
</file>

<file path=ppt/tags/tag21.xml><?xml version="1.0" encoding="utf-8"?>
<p:tagLst xmlns:p="http://schemas.openxmlformats.org/presentationml/2006/main">
  <p:tag name="KSO_WM_DIAGRAM_VIRTUALLY_FRAME" val="{&quot;height&quot;:458.7,&quot;left&quot;:47.55,&quot;top&quot;:71.85,&quot;width&quot;:871.9}"/>
</p:tagLst>
</file>

<file path=ppt/tags/tag22.xml><?xml version="1.0" encoding="utf-8"?>
<p:tagLst xmlns:p="http://schemas.openxmlformats.org/presentationml/2006/main">
  <p:tag name="KSO_WM_DIAGRAM_VIRTUALLY_FRAME" val="{&quot;height&quot;:458.7,&quot;left&quot;:47.55,&quot;top&quot;:71.85,&quot;width&quot;:871.9}"/>
</p:tagLst>
</file>

<file path=ppt/tags/tag23.xml><?xml version="1.0" encoding="utf-8"?>
<p:tagLst xmlns:p="http://schemas.openxmlformats.org/presentationml/2006/main">
  <p:tag name="KSO_WM_DIAGRAM_VIRTUALLY_FRAME" val="{&quot;height&quot;:458.7,&quot;left&quot;:47.55,&quot;top&quot;:71.85,&quot;width&quot;:871.9}"/>
</p:tagLst>
</file>

<file path=ppt/tags/tag24.xml><?xml version="1.0" encoding="utf-8"?>
<p:tagLst xmlns:p="http://schemas.openxmlformats.org/presentationml/2006/main">
  <p:tag name="KSO_WM_DIAGRAM_VIRTUALLY_FRAME" val="{&quot;height&quot;:458.7,&quot;left&quot;:47.55,&quot;top&quot;:71.85,&quot;width&quot;:871.9}"/>
</p:tagLst>
</file>

<file path=ppt/tags/tag25.xml><?xml version="1.0" encoding="utf-8"?>
<p:tagLst xmlns:p="http://schemas.openxmlformats.org/presentationml/2006/main">
  <p:tag name="KSO_WM_DIAGRAM_VIRTUALLY_FRAME" val="{&quot;height&quot;:281.6,&quot;left&quot;:88.92503937007874,&quot;top&quot;:158.92850393700786,&quot;width&quot;:328.25000000000006}"/>
</p:tagLst>
</file>

<file path=ppt/tags/tag26.xml><?xml version="1.0" encoding="utf-8"?>
<p:tagLst xmlns:p="http://schemas.openxmlformats.org/presentationml/2006/main">
  <p:tag name="KSO_WM_DIAGRAM_VIRTUALLY_FRAME" val="{&quot;height&quot;:281.6,&quot;left&quot;:88.92503937007874,&quot;top&quot;:158.92850393700786,&quot;width&quot;:328.25000000000006}"/>
</p:tagLst>
</file>

<file path=ppt/tags/tag27.xml><?xml version="1.0" encoding="utf-8"?>
<p:tagLst xmlns:p="http://schemas.openxmlformats.org/presentationml/2006/main">
  <p:tag name="KSO_WM_DIAGRAM_VIRTUALLY_FRAME" val="{&quot;height&quot;:281.6,&quot;left&quot;:88.92503937007874,&quot;top&quot;:158.92850393700786,&quot;width&quot;:328.25000000000006}"/>
</p:tagLst>
</file>

<file path=ppt/tags/tag28.xml><?xml version="1.0" encoding="utf-8"?>
<p:tagLst xmlns:p="http://schemas.openxmlformats.org/presentationml/2006/main">
  <p:tag name="KSO_WM_DIAGRAM_VIRTUALLY_FRAME" val="{&quot;height&quot;:281.6,&quot;left&quot;:88.92503937007874,&quot;top&quot;:158.92850393700786,&quot;width&quot;:328.25000000000006}"/>
</p:tagLst>
</file>

<file path=ppt/tags/tag29.xml><?xml version="1.0" encoding="utf-8"?>
<p:tagLst xmlns:p="http://schemas.openxmlformats.org/presentationml/2006/main">
  <p:tag name="KSO_WM_DIAGRAM_VIRTUALLY_FRAME" val="{&quot;height&quot;:281.6,&quot;left&quot;:88.92503937007874,&quot;top&quot;:158.92850393700786,&quot;width&quot;:328.25000000000006}"/>
</p:tagLst>
</file>

<file path=ppt/tags/tag3.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30.xml><?xml version="1.0" encoding="utf-8"?>
<p:tagLst xmlns:p="http://schemas.openxmlformats.org/presentationml/2006/main">
  <p:tag name="TABLE_ENDDRAG_ORIGIN_RECT" val="805*258"/>
  <p:tag name="TABLE_ENDDRAG_RECT" val="80*254*805*258"/>
</p:tagLst>
</file>

<file path=ppt/tags/tag31.xml><?xml version="1.0" encoding="utf-8"?>
<p:tagLst xmlns:p="http://schemas.openxmlformats.org/presentationml/2006/main">
  <p:tag name="KSO_WM_DIAGRAM_VIRTUALLY_FRAME" val="{&quot;height&quot;:281.6,&quot;left&quot;:88.92503937007874,&quot;top&quot;:158.92850393700786,&quot;width&quot;:328.25000000000006}"/>
</p:tagLst>
</file>

<file path=ppt/tags/tag32.xml><?xml version="1.0" encoding="utf-8"?>
<p:tagLst xmlns:p="http://schemas.openxmlformats.org/presentationml/2006/main">
  <p:tag name="KSO_WM_DIAGRAM_VIRTUALLY_FRAME" val="{&quot;height&quot;:281.6,&quot;left&quot;:88.92503937007874,&quot;top&quot;:158.92850393700786,&quot;width&quot;:328.25000000000006}"/>
</p:tagLst>
</file>

<file path=ppt/tags/tag33.xml><?xml version="1.0" encoding="utf-8"?>
<p:tagLst xmlns:p="http://schemas.openxmlformats.org/presentationml/2006/main">
  <p:tag name="KSO_WM_DIAGRAM_VIRTUALLY_FRAME" val="{&quot;height&quot;:281.6,&quot;left&quot;:88.92503937007874,&quot;top&quot;:158.92850393700786,&quot;width&quot;:328.25000000000006}"/>
</p:tagLst>
</file>

<file path=ppt/tags/tag34.xml><?xml version="1.0" encoding="utf-8"?>
<p:tagLst xmlns:p="http://schemas.openxmlformats.org/presentationml/2006/main">
  <p:tag name="KSO_WM_DIAGRAM_VIRTUALLY_FRAME" val="{&quot;height&quot;:281.6,&quot;left&quot;:88.92503937007874,&quot;top&quot;:158.92850393700786,&quot;width&quot;:328.25000000000006}"/>
</p:tagLst>
</file>

<file path=ppt/tags/tag35.xml><?xml version="1.0" encoding="utf-8"?>
<p:tagLst xmlns:p="http://schemas.openxmlformats.org/presentationml/2006/main">
  <p:tag name="KSO_WM_DIAGRAM_VIRTUALLY_FRAME" val="{&quot;height&quot;:281.6,&quot;left&quot;:88.92503937007874,&quot;top&quot;:158.92850393700786,&quot;width&quot;:328.25000000000006}"/>
</p:tagLst>
</file>

<file path=ppt/tags/tag36.xml><?xml version="1.0" encoding="utf-8"?>
<p:tagLst xmlns:p="http://schemas.openxmlformats.org/presentationml/2006/main">
  <p:tag name="KSO_WM_DIAGRAM_VIRTUALLY_FRAME" val="{&quot;height&quot;:281.6,&quot;left&quot;:88.92503937007874,&quot;top&quot;:158.92850393700786,&quot;width&quot;:328.25000000000006}"/>
</p:tagLst>
</file>

<file path=ppt/tags/tag37.xml><?xml version="1.0" encoding="utf-8"?>
<p:tagLst xmlns:p="http://schemas.openxmlformats.org/presentationml/2006/main">
  <p:tag name="TIMING" val="|0.866|0.493|1.392"/>
</p:tagLst>
</file>

<file path=ppt/tags/tag38.xml><?xml version="1.0" encoding="utf-8"?>
<p:tagLst xmlns:p="http://schemas.openxmlformats.org/presentationml/2006/main">
  <p:tag name="KSO_WM_DIAGRAM_VIRTUALLY_FRAME" val="{&quot;height&quot;:281.6,&quot;left&quot;:88.92503937007874,&quot;top&quot;:158.92850393700786,&quot;width&quot;:328.25000000000006}"/>
</p:tagLst>
</file>

<file path=ppt/tags/tag39.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40.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1.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2.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3.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4.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5.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6.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7.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8.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49.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5.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50.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51.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52.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53.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54.xml><?xml version="1.0" encoding="utf-8"?>
<p:tagLst xmlns:p="http://schemas.openxmlformats.org/presentationml/2006/main">
  <p:tag name="KSO_WM_DIAGRAM_VIRTUALLY_FRAME" val="{&quot;height&quot;:446.7902362204724,&quot;left&quot;:116.90314960629921,&quot;top&quot;:115.50062992125984,&quot;width&quot;:753.7499999999999}"/>
</p:tagLst>
</file>

<file path=ppt/tags/tag55.xml><?xml version="1.0" encoding="utf-8"?>
<p:tagLst xmlns:p="http://schemas.openxmlformats.org/presentationml/2006/main">
  <p:tag name="KSO_WM_DIAGRAM_VIRTUALLY_FRAME" val="{&quot;height&quot;:281.6,&quot;left&quot;:88.92503937007874,&quot;top&quot;:158.92850393700786,&quot;width&quot;:328.25000000000006}"/>
</p:tagLst>
</file>

<file path=ppt/tags/tag56.xml><?xml version="1.0" encoding="utf-8"?>
<p:tagLst xmlns:p="http://schemas.openxmlformats.org/presentationml/2006/main">
  <p:tag name="KSO_WM_DIAGRAM_VIRTUALLY_FRAME" val="{&quot;height&quot;:281.6,&quot;left&quot;:88.92503937007874,&quot;top&quot;:158.92850393700786,&quot;width&quot;:328.25000000000006}"/>
</p:tagLst>
</file>

<file path=ppt/tags/tag57.xml><?xml version="1.0" encoding="utf-8"?>
<p:tagLst xmlns:p="http://schemas.openxmlformats.org/presentationml/2006/main">
  <p:tag name="commondata" val="eyJoZGlkIjoiODViZmQwYjNiY2EwYTI4N2Q2NWRiMDE2MDM0MTU1YzIifQ=="/>
</p:tagLst>
</file>

<file path=ppt/tags/tag6.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7.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8.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ags/tag9.xml><?xml version="1.0" encoding="utf-8"?>
<p:tagLst xmlns:p="http://schemas.openxmlformats.org/presentationml/2006/main">
  <p:tag name="KSO_WM_DIAGRAM_VIRTUALLY_FRAME" val="{&quot;height&quot;:231.77157480314963,&quot;left&quot;:108.6208661417323,&quot;top&quot;:188.99228346456692,&quot;width&quot;:789.3795275590551}"/>
</p:tagLst>
</file>

<file path=ppt/theme/theme1.xml><?xml version="1.0" encoding="utf-8"?>
<a:theme xmlns:a="http://schemas.openxmlformats.org/drawingml/2006/main" name="Office 主题​​">
  <a:themeElements>
    <a:clrScheme name="自定义 80">
      <a:dk1>
        <a:sysClr val="windowText" lastClr="000000"/>
      </a:dk1>
      <a:lt1>
        <a:sysClr val="window" lastClr="FFFFFF"/>
      </a:lt1>
      <a:dk2>
        <a:srgbClr val="17406D"/>
      </a:dk2>
      <a:lt2>
        <a:srgbClr val="DBEFF9"/>
      </a:lt2>
      <a:accent1>
        <a:srgbClr val="0F6FC6"/>
      </a:accent1>
      <a:accent2>
        <a:srgbClr val="009DD9"/>
      </a:accent2>
      <a:accent3>
        <a:srgbClr val="17406D"/>
      </a:accent3>
      <a:accent4>
        <a:srgbClr val="0F6FC6"/>
      </a:accent4>
      <a:accent5>
        <a:srgbClr val="0F6FC6"/>
      </a:accent5>
      <a:accent6>
        <a:srgbClr val="0F6FC6"/>
      </a:accent6>
      <a:hlink>
        <a:srgbClr val="F49100"/>
      </a:hlink>
      <a:folHlink>
        <a:srgbClr val="85DFD0"/>
      </a:folHlink>
    </a:clrScheme>
    <a:fontScheme name="5rfz13bv">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19030</Words>
  <Application>WPS 演示</Application>
  <PresentationFormat>宽屏</PresentationFormat>
  <Paragraphs>329</Paragraphs>
  <Slides>28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28</vt:i4>
      </vt:variant>
    </vt:vector>
  </HeadingPairs>
  <TitlesOfParts>
    <vt:vector size="46" baseType="lpstr">
      <vt:lpstr>Arial</vt:lpstr>
      <vt:lpstr>宋体</vt:lpstr>
      <vt:lpstr>Wingdings</vt:lpstr>
      <vt:lpstr>Calibri</vt:lpstr>
      <vt:lpstr>汉仪长宋简</vt:lpstr>
      <vt:lpstr>阿里巴巴普惠体 B</vt:lpstr>
      <vt:lpstr>汉仪书宋一简</vt:lpstr>
      <vt:lpstr>汉仪全唐诗简</vt:lpstr>
      <vt:lpstr>汉仪瑞意宋简</vt:lpstr>
      <vt:lpstr>Merriweather Sans</vt:lpstr>
      <vt:lpstr>Segoe Print</vt:lpstr>
      <vt:lpstr>思源黑体 CN Bold</vt:lpstr>
      <vt:lpstr>黑体</vt:lpstr>
      <vt:lpstr>微软雅黑</vt:lpstr>
      <vt:lpstr>Arial Unicode MS</vt:lpstr>
      <vt:lpstr>思源黑体 CN Medium</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成龙 于</dc:creator>
  <cp:lastModifiedBy>赵展一</cp:lastModifiedBy>
  <cp:revision>44</cp:revision>
  <dcterms:created xsi:type="dcterms:W3CDTF">2024-01-17T15:47:00Z</dcterms:created>
  <dcterms:modified xsi:type="dcterms:W3CDTF">2025-06-24T02:08:32Z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EA716795F8D34DBAA4EF955E8546F7A3_11</vt:lpwstr>
  </property>
  <property fmtid="{D5CDD505-2E9C-101B-9397-08002B2CF9AE}" pid="3" name="KSOProductBuildVer">
    <vt:lpwstr>2052-12.1.0.21541</vt:lpwstr>
  </property>
  <property fmtid="{D5CDD505-2E9C-101B-9397-08002B2CF9AE}" pid="4" name="KSOTemplateUUID">
    <vt:lpwstr>v1.0_mb_ypW1KesQ9+xESVGk2LoCdg==</vt:lpwstr>
  </property>
</Properties>
</file>